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00" r:id="rId3"/>
    <p:sldId id="267" r:id="rId4"/>
    <p:sldId id="268" r:id="rId5"/>
    <p:sldId id="295" r:id="rId6"/>
    <p:sldId id="286" r:id="rId7"/>
    <p:sldId id="296" r:id="rId8"/>
    <p:sldId id="326" r:id="rId9"/>
    <p:sldId id="277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27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8" r:id="rId28"/>
    <p:sldId id="319" r:id="rId29"/>
    <p:sldId id="320" r:id="rId30"/>
    <p:sldId id="321" r:id="rId31"/>
    <p:sldId id="302" r:id="rId32"/>
    <p:sldId id="329" r:id="rId33"/>
  </p:sldIdLst>
  <p:sldSz cx="12192000" cy="6858000"/>
  <p:notesSz cx="9296400" cy="7010400"/>
  <p:defaultTextStyle>
    <a:defPPr>
      <a:defRPr lang="aa-E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2941"/>
    <a:srgbClr val="0000FF"/>
    <a:srgbClr val="F9E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302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3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số: 658 ảnh</a:t>
            </a:r>
            <a:endParaRPr lang="en-US" sz="13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4711543995760297"/>
          <c:y val="7.60185589036088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Tập train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7777777777777779E-3"/>
                  <c:y val="1.3888888888888867E-2"/>
                </c:manualLayout>
              </c:layout>
              <c:tx>
                <c:rich>
                  <a:bodyPr/>
                  <a:lstStyle/>
                  <a:p>
                    <a:r>
                      <a:rPr lang="en-US" sz="13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526 ảnh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603B-4391-872B-B83B7D9157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Sheet1!$B$3</c:f>
              <c:numCache>
                <c:formatCode>General</c:formatCode>
                <c:ptCount val="1"/>
                <c:pt idx="0">
                  <c:v>526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3B-4391-872B-B83B7D9157D9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Tập test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132</a:t>
                    </a:r>
                    <a:r>
                      <a:rPr lang="en-US" baseline="0"/>
                      <a:t> ảnh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603B-4391-872B-B83B7D9157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Sheet1!$B$4</c:f>
              <c:numCache>
                <c:formatCode>General</c:formatCode>
                <c:ptCount val="1"/>
                <c:pt idx="0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03B-4391-872B-B83B7D9157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1514255"/>
        <c:axId val="817660671"/>
      </c:barChart>
      <c:catAx>
        <c:axId val="104151425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17660671"/>
        <c:crossesAt val="0"/>
        <c:auto val="1"/>
        <c:lblAlgn val="ctr"/>
        <c:lblOffset val="100"/>
        <c:noMultiLvlLbl val="0"/>
      </c:catAx>
      <c:valAx>
        <c:axId val="817660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41514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7E437F9-DE86-4ECB-9830-F6924401D148}" type="datetimeFigureOut">
              <a:rPr lang="aa-ET" smtClean="0"/>
              <a:t>01/08/2023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6581F98-CC9F-48A5-94CE-DF3208B7E8D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3561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7AB10F-F525-4C49-88AE-E81FCDDC58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406556"/>
            <a:ext cx="4535605" cy="933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3A81F-49E1-F146-9842-83D366025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406556"/>
            <a:ext cx="4535605" cy="933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67B27-C798-9146-BCEE-0FB1DAEE6D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895" y="6298718"/>
            <a:ext cx="12446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6484F-8417-3B4B-9710-C7A6E9F93E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05" y="6178394"/>
            <a:ext cx="2844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g bì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DCCDE1-138E-49BF-B8FD-05D16856C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F678D-CCC7-41C5-93A5-46350E98A3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13994" y="2078017"/>
            <a:ext cx="7643742" cy="21811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giảng</a:t>
            </a:r>
            <a:endParaRPr lang="aa-E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3F724-9457-4470-8D55-F2083430A5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13995" y="4535991"/>
            <a:ext cx="5107576" cy="1278213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F9E3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&amp;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endParaRPr lang="aa-ET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20E5697-FB74-4B05-9369-BA4D19CD15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463" y="1569800"/>
            <a:ext cx="7643812" cy="431800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Tên khoa</a:t>
            </a:r>
            <a:endParaRPr lang="aa-E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C0C40-A304-9C48-BE22-3CDC935104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" y="131997"/>
            <a:ext cx="4535605" cy="933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7FA6C-7447-3B4B-8D63-72258A1C1C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" y="131997"/>
            <a:ext cx="4535605" cy="9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g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94917F-635C-0B4E-852F-1575F53DBF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 b="62642"/>
          <a:stretch/>
        </p:blipFill>
        <p:spPr>
          <a:xfrm>
            <a:off x="-2303" y="0"/>
            <a:ext cx="12192000" cy="649001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B698273-DAF2-4547-959E-BC40348212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8736" y="974438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ED04ACAD-D78D-8948-860B-68F5B79289B6}"/>
              </a:ext>
            </a:extLst>
          </p:cNvPr>
          <p:cNvSpPr txBox="1">
            <a:spLocks/>
          </p:cNvSpPr>
          <p:nvPr userDrawn="1"/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E7315-62F6-0040-B168-0B4A0BB4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31" y="31748"/>
            <a:ext cx="10515600" cy="617253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7947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g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94917F-635C-0B4E-852F-1575F53DBF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5" b="62642"/>
          <a:stretch/>
        </p:blipFill>
        <p:spPr>
          <a:xfrm>
            <a:off x="-2303" y="0"/>
            <a:ext cx="12192000" cy="649001"/>
          </a:xfrm>
          <a:prstGeom prst="rect">
            <a:avLst/>
          </a:prstGeom>
        </p:spPr>
      </p:pic>
      <p:sp>
        <p:nvSpPr>
          <p:cNvPr id="5" name="Chart Placeholder 9">
            <a:extLst>
              <a:ext uri="{FF2B5EF4-FFF2-40B4-BE49-F238E27FC236}">
                <a16:creationId xmlns:a16="http://schemas.microsoft.com/office/drawing/2014/main" id="{AD057CBB-D76B-E54A-B79D-E8E28737358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0201" y="997332"/>
            <a:ext cx="5945032" cy="476772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08C9D824-7F13-C34A-974D-B69157CA23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8875" y="1005027"/>
            <a:ext cx="5614389" cy="4767976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0408AC05-08B5-9345-8644-F6D9702D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59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7AB10F-F525-4C49-88AE-E81FCDDC58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5" y="406556"/>
            <a:ext cx="4535605" cy="9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g trắ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49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A0AA54-2CE5-0240-8EA0-CA7FFB537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0" t="22488" r="2990"/>
          <a:stretch/>
        </p:blipFill>
        <p:spPr>
          <a:xfrm>
            <a:off x="-136478" y="0"/>
            <a:ext cx="4558353" cy="6857999"/>
          </a:xfrm>
          <a:prstGeom prst="rect">
            <a:avLst/>
          </a:prstGeom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197D3A79-4E95-884F-BEA6-9F8827C5A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32" y="1810562"/>
            <a:ext cx="2952508" cy="29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6D5ECC-9CE9-C943-B461-9B55EE500372}"/>
              </a:ext>
            </a:extLst>
          </p:cNvPr>
          <p:cNvSpPr/>
          <p:nvPr userDrawn="1"/>
        </p:nvSpPr>
        <p:spPr>
          <a:xfrm>
            <a:off x="1088198" y="2967334"/>
            <a:ext cx="18970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  <a:reflection blurRad="6350" stA="53000" endA="300" endPos="35500" dir="5400000" sy="-90000" algn="bl" rotWithShape="0"/>
                </a:effectLst>
              </a:rPr>
              <a:t>PTIT</a:t>
            </a:r>
          </a:p>
        </p:txBody>
      </p:sp>
    </p:spTree>
    <p:extLst>
      <p:ext uri="{BB962C8B-B14F-4D97-AF65-F5344CB8AC3E}">
        <p14:creationId xmlns:p14="http://schemas.microsoft.com/office/powerpoint/2010/main" val="319595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3594D-9A27-491C-BB95-2E425B8C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aa-E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40E9D-947A-4D6E-9033-70CCDF7C2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aa-E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E33DC-A090-4EDF-BEDE-E04A1E107A00}"/>
              </a:ext>
            </a:extLst>
          </p:cNvPr>
          <p:cNvSpPr txBox="1"/>
          <p:nvPr/>
        </p:nvSpPr>
        <p:spPr>
          <a:xfrm>
            <a:off x="10483524" y="6311900"/>
            <a:ext cx="146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F294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Trang </a:t>
            </a:r>
            <a:fld id="{CB84F61E-B716-4E8F-90C3-FDBC5E4B385E}" type="slidenum">
              <a:rPr lang="en-US" sz="1400" smtClean="0">
                <a:solidFill>
                  <a:srgbClr val="CF294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‹#›</a:t>
            </a:fld>
            <a:endParaRPr lang="aa-ET" sz="1400">
              <a:solidFill>
                <a:srgbClr val="CF294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CE682-9595-9346-833D-69A55E7295DF}"/>
              </a:ext>
            </a:extLst>
          </p:cNvPr>
          <p:cNvSpPr txBox="1"/>
          <p:nvPr userDrawn="1"/>
        </p:nvSpPr>
        <p:spPr>
          <a:xfrm>
            <a:off x="10483524" y="6311900"/>
            <a:ext cx="1468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F294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Trang </a:t>
            </a:r>
            <a:fld id="{CB84F61E-B716-4E8F-90C3-FDBC5E4B385E}" type="slidenum">
              <a:rPr lang="en-US" sz="1400" smtClean="0">
                <a:solidFill>
                  <a:srgbClr val="CF294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‹#›</a:t>
            </a:fld>
            <a:endParaRPr lang="aa-ET" sz="1400">
              <a:solidFill>
                <a:srgbClr val="CF294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2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8" r:id="rId4"/>
    <p:sldLayoutId id="2147483656" r:id="rId5"/>
    <p:sldLayoutId id="2147483655" r:id="rId6"/>
    <p:sldLayoutId id="214748367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a-E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hart" Target="../charts/char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830D-0BBF-4592-BEA4-A72B7F7EF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913" y="2354852"/>
            <a:ext cx="9836173" cy="218113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5300" dirty="0" err="1">
                <a:latin typeface="Barlow Semi Condensed" panose="020B0604020202020204"/>
              </a:rPr>
              <a:t>Hội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đồng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chấm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đồ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án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tốt</a:t>
            </a:r>
            <a:r>
              <a:rPr lang="en-US" sz="5300" dirty="0">
                <a:latin typeface="Barlow Semi Condensed" panose="020B0604020202020204"/>
              </a:rPr>
              <a:t> </a:t>
            </a:r>
            <a:r>
              <a:rPr lang="en-US" sz="5300" dirty="0" err="1">
                <a:latin typeface="Barlow Semi Condensed" panose="020B0604020202020204"/>
              </a:rPr>
              <a:t>nghiệp</a:t>
            </a:r>
            <a:r>
              <a:rPr lang="en-US" sz="3600" dirty="0">
                <a:latin typeface="Barlow Semi Condensed" panose="020B0604020202020204"/>
              </a:rPr>
              <a:t/>
            </a:r>
            <a:br>
              <a:rPr lang="en-US" sz="3600" dirty="0">
                <a:latin typeface="Barlow Semi Condensed" panose="020B0604020202020204"/>
              </a:rPr>
            </a:br>
            <a:r>
              <a:rPr lang="en-US" sz="3600" dirty="0">
                <a:latin typeface="Barlow Semi Condensed" panose="020B0604020202020204"/>
              </a:rPr>
              <a:t> </a:t>
            </a:r>
            <a:br>
              <a:rPr lang="en-US" sz="3600" dirty="0">
                <a:latin typeface="Barlow Semi Condensed" panose="020B0604020202020204"/>
              </a:rPr>
            </a:br>
            <a:r>
              <a:rPr lang="en-US" sz="3600" dirty="0" err="1">
                <a:latin typeface="Barlow Semi Condensed" panose="020B0604020202020204"/>
              </a:rPr>
              <a:t>Sinh</a:t>
            </a:r>
            <a:r>
              <a:rPr lang="en-US" sz="3600" dirty="0">
                <a:latin typeface="Barlow Semi Condensed" panose="020B0604020202020204"/>
              </a:rPr>
              <a:t> </a:t>
            </a:r>
            <a:r>
              <a:rPr lang="en-US" sz="3600" dirty="0" err="1">
                <a:latin typeface="Barlow Semi Condensed" panose="020B0604020202020204"/>
              </a:rPr>
              <a:t>viên</a:t>
            </a:r>
            <a:r>
              <a:rPr lang="en-US" sz="3600" dirty="0">
                <a:latin typeface="Barlow Semi Condensed" panose="020B0604020202020204"/>
              </a:rPr>
              <a:t> </a:t>
            </a:r>
            <a:r>
              <a:rPr lang="en-US" sz="3600" dirty="0" err="1">
                <a:latin typeface="Barlow Semi Condensed" panose="020B0604020202020204"/>
              </a:rPr>
              <a:t>khóa</a:t>
            </a:r>
            <a:r>
              <a:rPr lang="en-US" sz="3600" dirty="0">
                <a:latin typeface="Barlow Semi Condensed" panose="020B0604020202020204"/>
              </a:rPr>
              <a:t> 2018</a:t>
            </a:r>
            <a:br>
              <a:rPr lang="en-US" sz="3600" dirty="0">
                <a:latin typeface="Barlow Semi Condensed" panose="020B0604020202020204"/>
              </a:rPr>
            </a:br>
            <a:endParaRPr lang="aa-ET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E43202-7257-F442-B152-2D8DD6B4E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905" y="4535991"/>
            <a:ext cx="8589814" cy="1278213"/>
          </a:xfrm>
        </p:spPr>
        <p:txBody>
          <a:bodyPr>
            <a:normAutofit/>
          </a:bodyPr>
          <a:lstStyle/>
          <a:p>
            <a:pPr algn="ctr"/>
            <a:r>
              <a:rPr lang="en-VN" sz="2400" dirty="0">
                <a:latin typeface="Barlow Semi Condensed" panose="020B0604020202020204"/>
              </a:rPr>
              <a:t>Khoa CNTT1 – Học viện công nghệ Bưu chính Viễn Thông</a:t>
            </a:r>
          </a:p>
        </p:txBody>
      </p:sp>
    </p:spTree>
    <p:extLst>
      <p:ext uri="{BB962C8B-B14F-4D97-AF65-F5344CB8AC3E}">
        <p14:creationId xmlns:p14="http://schemas.microsoft.com/office/powerpoint/2010/main" val="33118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537" y="122513"/>
            <a:ext cx="672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Mô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InceptionResnetV2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966" y="1861204"/>
            <a:ext cx="10700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Barlow Semi Condensed" panose="020B0604020202020204" charset="0"/>
              </a:rPr>
              <a:t>InceptionResNetV2 </a:t>
            </a:r>
            <a:r>
              <a:rPr lang="en-US" sz="2200" dirty="0" err="1">
                <a:latin typeface="Barlow Semi Condensed" panose="020B0604020202020204" charset="0"/>
              </a:rPr>
              <a:t>là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một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mạng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nơ-ron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phức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hợp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được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đào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tạo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trên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hơn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một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triệu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hình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ảnh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từ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cơ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sở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dữ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liệu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smtClean="0">
                <a:latin typeface="Barlow Semi Condensed" panose="020B0604020202020204" charset="0"/>
              </a:rPr>
              <a:t>ImageNet, </a:t>
            </a:r>
            <a:r>
              <a:rPr lang="en-US" sz="2200" dirty="0" err="1" smtClean="0">
                <a:latin typeface="Barlow Semi Condensed" panose="020B0604020202020204" charset="0"/>
              </a:rPr>
              <a:t>có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thể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phân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loại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hình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ảnh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thành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nhiều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loại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đối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tượng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như</a:t>
            </a:r>
            <a:r>
              <a:rPr lang="en-US" sz="2200" dirty="0" smtClean="0">
                <a:latin typeface="Barlow Semi Condensed" panose="020B0604020202020204" charset="0"/>
              </a:rPr>
              <a:t>: ô </a:t>
            </a:r>
            <a:r>
              <a:rPr lang="en-US" sz="2200" dirty="0" err="1" smtClean="0">
                <a:latin typeface="Barlow Semi Condensed" panose="020B0604020202020204" charset="0"/>
              </a:rPr>
              <a:t>tô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xe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đạp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máy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tính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bút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các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loại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động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vật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khác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nhau</a:t>
            </a:r>
            <a:r>
              <a:rPr lang="en-US" sz="2200" dirty="0" smtClean="0">
                <a:latin typeface="Barlow Semi Condensed" panose="020B0604020202020204" charset="0"/>
              </a:rPr>
              <a:t>, …</a:t>
            </a:r>
          </a:p>
          <a:p>
            <a:pPr algn="just"/>
            <a:endParaRPr lang="en-US" sz="2200" dirty="0" smtClean="0">
              <a:latin typeface="Barlow Semi Condensed" panose="020B0604020202020204" charset="0"/>
            </a:endParaRPr>
          </a:p>
          <a:p>
            <a:pPr algn="just"/>
            <a:r>
              <a:rPr lang="en-US" sz="2200" dirty="0" err="1">
                <a:latin typeface="Barlow Semi Condensed" panose="020B0604020202020204" charset="0"/>
              </a:rPr>
              <a:t>InceptionResNet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được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xây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dựng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dựa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trên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những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ưu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điểm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của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mô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>
                <a:latin typeface="Barlow Semi Condensed" panose="020B0604020202020204" charset="0"/>
              </a:rPr>
              <a:t>hình</a:t>
            </a:r>
            <a:r>
              <a:rPr lang="en-US" sz="2200" dirty="0">
                <a:latin typeface="Barlow Semi Condensed" panose="020B0604020202020204" charset="0"/>
              </a:rPr>
              <a:t> Inception </a:t>
            </a:r>
            <a:r>
              <a:rPr lang="en-US" sz="2200" dirty="0" err="1">
                <a:latin typeface="Barlow Semi Condensed" panose="020B0604020202020204" charset="0"/>
              </a:rPr>
              <a:t>và</a:t>
            </a:r>
            <a:r>
              <a:rPr lang="en-US" sz="2200" dirty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ResNet</a:t>
            </a:r>
            <a:endParaRPr lang="en-US" sz="22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200" y="113804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Mô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Inception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4156" y="5512075"/>
            <a:ext cx="1048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S</a:t>
            </a:r>
            <a:r>
              <a:rPr lang="en-US" sz="2000" dirty="0" err="1" smtClean="0">
                <a:latin typeface="Barlow Semi Condensed" panose="020B0604020202020204" charset="0"/>
              </a:rPr>
              <a:t>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lúc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nhiều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bộ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lọc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với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khác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nhau</a:t>
            </a:r>
            <a:r>
              <a:rPr lang="en-US" sz="2000" dirty="0">
                <a:latin typeface="Barlow Semi Condensed" panose="020B0604020202020204" charset="0"/>
              </a:rPr>
              <a:t> (1, 3, 5, 7, </a:t>
            </a:r>
            <a:r>
              <a:rPr lang="en-US" sz="2000" dirty="0" smtClean="0">
                <a:latin typeface="Barlow Semi Condensed" panose="020B0604020202020204" charset="0"/>
              </a:rPr>
              <a:t>…) </a:t>
            </a:r>
            <a:r>
              <a:rPr lang="en-US" sz="2000" dirty="0" err="1" smtClean="0">
                <a:latin typeface="Barlow Semi Condensed" panose="020B0604020202020204" charset="0"/>
              </a:rPr>
              <a:t>sau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ghép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>
                <a:latin typeface="Barlow Semi Condensed" panose="020B0604020202020204" charset="0"/>
              </a:rPr>
              <a:t>output </a:t>
            </a:r>
            <a:r>
              <a:rPr lang="en-US" sz="2000" dirty="0" err="1" smtClean="0">
                <a:latin typeface="Barlow Semi Condensed" panose="020B0604020202020204" charset="0"/>
              </a:rPr>
              <a:t>lại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2" descr="017 CNN Inception Network - Master Data Sci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t="14435" r="12619"/>
          <a:stretch/>
        </p:blipFill>
        <p:spPr bwMode="auto">
          <a:xfrm>
            <a:off x="3055291" y="725576"/>
            <a:ext cx="6145346" cy="39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3579" y="4770471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1: </a:t>
            </a:r>
            <a:r>
              <a:rPr lang="en-US" i="1" dirty="0" err="1">
                <a:latin typeface="Barlow Semi Condensed" panose="020B0604020202020204" charset="0"/>
              </a:rPr>
              <a:t>Khối</a:t>
            </a:r>
            <a:r>
              <a:rPr lang="en-US" i="1" dirty="0">
                <a:latin typeface="Barlow Semi Condensed" panose="020B0604020202020204" charset="0"/>
              </a:rPr>
              <a:t> inception </a:t>
            </a:r>
            <a:r>
              <a:rPr lang="en-US" i="1" dirty="0" err="1">
                <a:latin typeface="Barlow Semi Condensed" panose="020B0604020202020204" charset="0"/>
              </a:rPr>
              <a:t>của</a:t>
            </a:r>
            <a:r>
              <a:rPr lang="en-US" i="1" dirty="0">
                <a:latin typeface="Barlow Semi Condensed" panose="020B0604020202020204" charset="0"/>
              </a:rPr>
              <a:t> </a:t>
            </a:r>
            <a:r>
              <a:rPr lang="en-US" i="1" dirty="0" err="1">
                <a:latin typeface="Barlow Semi Condensed" panose="020B0604020202020204" charset="0"/>
              </a:rPr>
              <a:t>mô</a:t>
            </a:r>
            <a:r>
              <a:rPr lang="en-US" i="1" dirty="0">
                <a:latin typeface="Barlow Semi Condensed" panose="020B0604020202020204" charset="0"/>
              </a:rPr>
              <a:t> </a:t>
            </a:r>
            <a:r>
              <a:rPr lang="en-US" i="1" dirty="0" err="1">
                <a:latin typeface="Barlow Semi Condensed" panose="020B0604020202020204" charset="0"/>
              </a:rPr>
              <a:t>hình</a:t>
            </a:r>
            <a:r>
              <a:rPr lang="en-US" i="1" dirty="0">
                <a:latin typeface="Barlow Semi Condensed" panose="020B0604020202020204" charset="0"/>
              </a:rPr>
              <a:t> Inception</a:t>
            </a:r>
          </a:p>
        </p:txBody>
      </p:sp>
    </p:spTree>
    <p:extLst>
      <p:ext uri="{BB962C8B-B14F-4D97-AF65-F5344CB8AC3E}">
        <p14:creationId xmlns:p14="http://schemas.microsoft.com/office/powerpoint/2010/main" val="21609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618" y="139930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Mô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Resnet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7167" y="3554417"/>
            <a:ext cx="502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2: </a:t>
            </a:r>
            <a:r>
              <a:rPr lang="en-US" i="1" dirty="0">
                <a:latin typeface="Barlow Semi Condensed" panose="020B0604020202020204" charset="0"/>
              </a:rPr>
              <a:t>Minh </a:t>
            </a:r>
            <a:r>
              <a:rPr lang="en-US" i="1" dirty="0" err="1">
                <a:latin typeface="Barlow Semi Condensed" panose="020B0604020202020204" charset="0"/>
              </a:rPr>
              <a:t>họa</a:t>
            </a:r>
            <a:r>
              <a:rPr lang="en-US" i="1" dirty="0">
                <a:latin typeface="Barlow Semi Condensed" panose="020B0604020202020204" charset="0"/>
              </a:rPr>
              <a:t> Residual block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1806" y="4134074"/>
            <a:ext cx="10447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S</a:t>
            </a:r>
            <a:r>
              <a:rPr lang="en-US" sz="2000" dirty="0" err="1" smtClean="0">
                <a:latin typeface="Barlow Semi Condensed" panose="020B0604020202020204" charset="0"/>
              </a:rPr>
              <a:t>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kết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nối</a:t>
            </a:r>
            <a:r>
              <a:rPr lang="en-US" sz="2000" dirty="0">
                <a:latin typeface="Barlow Semi Condensed" panose="020B0604020202020204" charset="0"/>
              </a:rPr>
              <a:t> "</a:t>
            </a:r>
            <a:r>
              <a:rPr lang="en-US" sz="2000" dirty="0" err="1">
                <a:latin typeface="Barlow Semi Condensed" panose="020B0604020202020204" charset="0"/>
              </a:rPr>
              <a:t>tắt</a:t>
            </a:r>
            <a:r>
              <a:rPr lang="en-US" sz="2000" dirty="0">
                <a:latin typeface="Barlow Semi Condensed" panose="020B0604020202020204" charset="0"/>
              </a:rPr>
              <a:t>" </a:t>
            </a:r>
            <a:r>
              <a:rPr lang="en-US" sz="2000" dirty="0" err="1">
                <a:latin typeface="Barlow Semi Condensed" panose="020B0604020202020204" charset="0"/>
              </a:rPr>
              <a:t>đồng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nhất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xuyên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hay </a:t>
            </a:r>
            <a:r>
              <a:rPr lang="en-US" sz="2000" dirty="0" err="1">
                <a:latin typeface="Barlow Semi Condensed" panose="020B0604020202020204" charset="0"/>
              </a:rPr>
              <a:t>nhiều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lớp</a:t>
            </a:r>
            <a:endParaRPr lang="en-US" sz="2000" dirty="0" smtClean="0">
              <a:latin typeface="Barlow Semi Condensed" panose="020B0604020202020204" charset="0"/>
            </a:endParaRP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r>
              <a:rPr lang="en-US" sz="2000" dirty="0" err="1" smtClean="0">
                <a:latin typeface="Barlow Semi Condensed" panose="020B0604020202020204" charset="0"/>
              </a:rPr>
              <a:t>Mấu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chốt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là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cứ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sau</a:t>
            </a:r>
            <a:r>
              <a:rPr lang="en-US" sz="2000" dirty="0">
                <a:latin typeface="Barlow Semi Condensed" panose="020B0604020202020204" charset="0"/>
              </a:rPr>
              <a:t> 2 layer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bổ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>
                <a:latin typeface="Barlow Semi Condensed" panose="020B0604020202020204" charset="0"/>
              </a:rPr>
              <a:t>sung input X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của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layer</a:t>
            </a:r>
          </a:p>
          <a:p>
            <a:endParaRPr lang="en-US" sz="2000" dirty="0">
              <a:latin typeface="Barlow Semi Condensed" panose="020B0604020202020204" charset="0"/>
            </a:endParaRPr>
          </a:p>
          <a:p>
            <a:r>
              <a:rPr lang="en-US" sz="2000" dirty="0" err="1">
                <a:latin typeface="Barlow Semi Condensed" panose="020B0604020202020204" charset="0"/>
              </a:rPr>
              <a:t>H</a:t>
            </a:r>
            <a:r>
              <a:rPr lang="en-US" sz="2000" dirty="0" err="1" smtClean="0">
                <a:latin typeface="Barlow Semi Condensed" panose="020B0604020202020204" charset="0"/>
              </a:rPr>
              <a:t>uấn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CNN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khủng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không</a:t>
            </a:r>
            <a:r>
              <a:rPr lang="en-US" sz="2000" dirty="0">
                <a:latin typeface="Barlow Semi Condensed" panose="020B0604020202020204" charset="0"/>
              </a:rPr>
              <a:t> lo </a:t>
            </a:r>
            <a:r>
              <a:rPr lang="en-US" sz="2000" dirty="0" err="1">
                <a:latin typeface="Barlow Semi Condensed" panose="020B0604020202020204" charset="0"/>
              </a:rPr>
              <a:t>bị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mất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mát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đạo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hàm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5" name="Picture 4" descr="C:\Users\LEGION\Desktop\Do_an\restnet-residualblock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17" y="753996"/>
            <a:ext cx="4846075" cy="2590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7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326" y="61553"/>
            <a:ext cx="962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Mô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Barlow Semi Condensed" panose="020B0604020202020204" charset="0"/>
              </a:rPr>
              <a:t>hình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kiến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trúc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tổng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thể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InceptionResNetV2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3" name="Picture 2" descr="C:\Users\LEGION\Desktop\overall-inceptionresnetv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7" t="3204" r="24057" b="9335"/>
          <a:stretch/>
        </p:blipFill>
        <p:spPr bwMode="auto">
          <a:xfrm>
            <a:off x="4455820" y="783771"/>
            <a:ext cx="3738946" cy="56954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366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172" y="95953"/>
            <a:ext cx="8159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NHẬN DẠNG KÝ TỰ QUANG HỌC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97679" y="5007670"/>
            <a:ext cx="48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3: </a:t>
            </a:r>
            <a:r>
              <a:rPr lang="en-US" i="1" dirty="0" err="1" smtClean="0">
                <a:latin typeface="Barlow Semi Condensed" panose="020B0604020202020204" charset="0"/>
              </a:rPr>
              <a:t>Nhận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dạng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ký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tự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quang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học</a:t>
            </a:r>
            <a:r>
              <a:rPr lang="en-US" i="1" dirty="0" smtClean="0">
                <a:latin typeface="Barlow Semi Condensed" panose="020B0604020202020204" charset="0"/>
              </a:rPr>
              <a:t> OCR</a:t>
            </a:r>
            <a:endParaRPr lang="en-US" i="1" dirty="0">
              <a:latin typeface="Barlow Semi Condensed" panose="020B0604020202020204" charset="0"/>
            </a:endParaRPr>
          </a:p>
        </p:txBody>
      </p:sp>
      <p:pic>
        <p:nvPicPr>
          <p:cNvPr id="4" name="Picture 3" descr="6 Benefits of Using Optical Character Recognition (OCR) to Increase  Business Efficiency - BlueOrang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27" y="1284838"/>
            <a:ext cx="6178682" cy="3426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4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589" y="77665"/>
            <a:ext cx="453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THƯ VIỆN TESSERACT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271" y="853041"/>
            <a:ext cx="10926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 Semi Condensed" panose="020B0604020202020204" charset="0"/>
              </a:rPr>
              <a:t>Tesseract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OCR </a:t>
            </a:r>
            <a:r>
              <a:rPr lang="en-US" sz="2000" dirty="0" smtClean="0">
                <a:latin typeface="Barlow Semi Condensed" panose="020B0604020202020204" charset="0"/>
              </a:rPr>
              <a:t>engine </a:t>
            </a:r>
            <a:r>
              <a:rPr lang="en-US" sz="2000" dirty="0" err="1">
                <a:latin typeface="Barlow Semi Condensed" panose="020B0604020202020204" charset="0"/>
              </a:rPr>
              <a:t>hàng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nay</a:t>
            </a:r>
          </a:p>
          <a:p>
            <a:r>
              <a:rPr lang="en-US" sz="2000" dirty="0">
                <a:latin typeface="Barlow Semi Condensed" panose="020B0604020202020204" charset="0"/>
              </a:rPr>
              <a:t>Tesseract </a:t>
            </a:r>
            <a:r>
              <a:rPr lang="en-US" sz="2000" dirty="0" err="1">
                <a:latin typeface="Barlow Semi Condensed" panose="020B0604020202020204" charset="0"/>
              </a:rPr>
              <a:t>được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phân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dưới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nguồn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mở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bởi</a:t>
            </a:r>
            <a:r>
              <a:rPr lang="en-US" sz="2000" dirty="0">
                <a:latin typeface="Barlow Semi Condensed" panose="020B0604020202020204" charset="0"/>
              </a:rPr>
              <a:t> HP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được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phát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bởi</a:t>
            </a:r>
            <a:r>
              <a:rPr lang="en-US" sz="2000" dirty="0">
                <a:latin typeface="Barlow Semi Condensed" panose="020B0604020202020204" charset="0"/>
              </a:rPr>
              <a:t> Google </a:t>
            </a:r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năm</a:t>
            </a:r>
            <a:r>
              <a:rPr lang="en-US" sz="2000" dirty="0">
                <a:latin typeface="Barlow Semi Condensed" panose="020B0604020202020204" charset="0"/>
              </a:rPr>
              <a:t> 2006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53" y="1870604"/>
            <a:ext cx="8450722" cy="3694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95" y="2058152"/>
            <a:ext cx="7047180" cy="36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2172" y="87678"/>
            <a:ext cx="1090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TIẾN TRÌNH NHẬN DẠNG KÝ TỰ SỬ DỤNG TESSERACT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47305" y="1259191"/>
            <a:ext cx="10804764" cy="2129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7406" y="3645526"/>
            <a:ext cx="3502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4: </a:t>
            </a:r>
            <a:r>
              <a:rPr lang="en-US" i="1" dirty="0" err="1" smtClean="0">
                <a:latin typeface="Barlow Semi Condensed" panose="020B0604020202020204" charset="0"/>
              </a:rPr>
              <a:t>Tiến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trình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nhận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dạng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ký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tự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của</a:t>
            </a:r>
            <a:r>
              <a:rPr lang="en-US" i="1" dirty="0" smtClean="0">
                <a:latin typeface="Barlow Semi Condensed" panose="020B0604020202020204" charset="0"/>
              </a:rPr>
              <a:t> Tesseract</a:t>
            </a:r>
            <a:endParaRPr lang="en-US" i="1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6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1732882" y="3547121"/>
            <a:ext cx="8699986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smtClean="0">
                <a:solidFill>
                  <a:schemeClr val="tx1"/>
                </a:solidFill>
                <a:latin typeface="Barlow Semi Condensed" panose="020B0604020202020204" charset="0"/>
              </a:rPr>
              <a:t>XÂY DỰNG CHƯƠNG TRÌNH</a:t>
            </a:r>
            <a:endParaRPr sz="4700" b="1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4599075" y="201472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dirty="0" smtClean="0">
                <a:latin typeface="Barlow Semi Condensed" panose="020B0604020202020204" charset="0"/>
              </a:rPr>
              <a:t>3</a:t>
            </a:r>
            <a:endParaRPr lang="en" sz="96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7162" y="80361"/>
            <a:ext cx="6200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SƠ ĐỒ HỆ THỐNG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982" y="1005587"/>
            <a:ext cx="7041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được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xây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dựng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trải</a:t>
            </a:r>
            <a:r>
              <a:rPr lang="en-US" sz="2000" dirty="0">
                <a:latin typeface="Barlow Semi Condensed" panose="020B0604020202020204" charset="0"/>
              </a:rPr>
              <a:t> qua 5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chính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1645562"/>
            <a:ext cx="10303412" cy="32283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0908" y="5113792"/>
            <a:ext cx="289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Barlow Semi Condensed" panose="020B0604020202020204" charset="0"/>
              </a:rPr>
              <a:t>Hình</a:t>
            </a:r>
            <a:r>
              <a:rPr lang="en-US" i="1" dirty="0" smtClean="0">
                <a:latin typeface="Barlow Semi Condensed" panose="020B0604020202020204" charset="0"/>
              </a:rPr>
              <a:t> 5: </a:t>
            </a:r>
            <a:r>
              <a:rPr lang="en-US" i="1" dirty="0" err="1" smtClean="0">
                <a:latin typeface="Barlow Semi Condensed" panose="020B0604020202020204" charset="0"/>
              </a:rPr>
              <a:t>Sơ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đồ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hệ</a:t>
            </a:r>
            <a:r>
              <a:rPr lang="en-US" i="1" dirty="0" smtClean="0">
                <a:latin typeface="Barlow Semi Condensed" panose="020B0604020202020204" charset="0"/>
              </a:rPr>
              <a:t> </a:t>
            </a:r>
            <a:r>
              <a:rPr lang="en-US" i="1" dirty="0" err="1" smtClean="0">
                <a:latin typeface="Barlow Semi Condensed" panose="020B0604020202020204" charset="0"/>
              </a:rPr>
              <a:t>thống</a:t>
            </a:r>
            <a:endParaRPr lang="en-US" i="1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1840" y="45947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THU THẬP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217" y="815942"/>
            <a:ext cx="703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Bao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gồm</a:t>
            </a:r>
            <a:r>
              <a:rPr lang="en-US" sz="2000" dirty="0">
                <a:latin typeface="Barlow Semi Condensed" panose="020B0604020202020204" charset="0"/>
              </a:rPr>
              <a:t> 658 </a:t>
            </a:r>
            <a:r>
              <a:rPr lang="en-US" sz="2000" dirty="0" err="1">
                <a:latin typeface="Barlow Semi Condensed" panose="020B0604020202020204" charset="0"/>
              </a:rPr>
              <a:t>bức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chụp</a:t>
            </a:r>
            <a:r>
              <a:rPr lang="en-US" sz="2000" dirty="0">
                <a:latin typeface="Barlow Semi Condensed" panose="020B0604020202020204" charset="0"/>
              </a:rPr>
              <a:t> ô </a:t>
            </a:r>
            <a:r>
              <a:rPr lang="en-US" sz="2000" dirty="0" err="1">
                <a:latin typeface="Barlow Semi Condensed" panose="020B0604020202020204" charset="0"/>
              </a:rPr>
              <a:t>tô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25" y="1890712"/>
            <a:ext cx="4380281" cy="2811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3726" y="1430799"/>
            <a:ext cx="1094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rlow Semi Condensed" panose="020B0604020202020204" charset="0"/>
              </a:rPr>
              <a:t>500 </a:t>
            </a:r>
            <a:r>
              <a:rPr lang="en-US" sz="1600" dirty="0" err="1" smtClean="0">
                <a:latin typeface="Barlow Semi Condensed" panose="020B0604020202020204" charset="0"/>
              </a:rPr>
              <a:t>ảnh</a:t>
            </a:r>
            <a:endParaRPr lang="en-US" sz="1600" dirty="0">
              <a:latin typeface="Barlow Semi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6030" y="1462827"/>
            <a:ext cx="1129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rlow Semi Condensed" panose="020B0604020202020204" charset="0"/>
              </a:rPr>
              <a:t>158 </a:t>
            </a:r>
            <a:r>
              <a:rPr lang="en-US" sz="1600" dirty="0" err="1" smtClean="0">
                <a:latin typeface="Barlow Semi Condensed" panose="020B0604020202020204" charset="0"/>
              </a:rPr>
              <a:t>ảnh</a:t>
            </a:r>
            <a:endParaRPr lang="en-US" sz="1600" dirty="0">
              <a:latin typeface="Barlow Semi Condensed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30" y="1801381"/>
            <a:ext cx="4086265" cy="2901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3725" y="4916352"/>
            <a:ext cx="2355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Barlow Semi Condensed" panose="020B0604020202020204" charset="0"/>
              </a:rPr>
              <a:t>thigiacmaytinh.com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6030" y="4916352"/>
            <a:ext cx="211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Barlow Semi Condensed" panose="020B0604020202020204" charset="0"/>
              </a:rPr>
              <a:t>kaggle.com</a:t>
            </a:r>
            <a:endParaRPr lang="en-US" sz="16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EFF535-D630-4E4A-9698-ED9A96B438EB}"/>
              </a:ext>
            </a:extLst>
          </p:cNvPr>
          <p:cNvSpPr txBox="1"/>
          <p:nvPr/>
        </p:nvSpPr>
        <p:spPr>
          <a:xfrm>
            <a:off x="1201003" y="2743200"/>
            <a:ext cx="21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VN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D3B801-654A-A841-AF0F-E71B6BE7B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4" y="2743200"/>
            <a:ext cx="10802268" cy="114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C00000"/>
                </a:solidFill>
                <a:latin typeface="Barlow Semi Condensed" panose="020B0604020202020204" charset="0"/>
              </a:rPr>
              <a:t>ỨNG DỤNG NHẬN DẠNG KÝ TỰ QUANG CHO BÀI TOÁN NHẬN DIỆN BIỂN SỐ XE</a:t>
            </a:r>
            <a:endParaRPr lang="en-US" altLang="en-VN" sz="3600" b="1" dirty="0">
              <a:solidFill>
                <a:srgbClr val="C00000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A0A68A-903B-E44F-9B9B-2D17E120131F}"/>
              </a:ext>
            </a:extLst>
          </p:cNvPr>
          <p:cNvSpPr txBox="1"/>
          <p:nvPr/>
        </p:nvSpPr>
        <p:spPr>
          <a:xfrm>
            <a:off x="3625260" y="1894201"/>
            <a:ext cx="51997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C00000"/>
                </a:solidFill>
                <a:effectLst/>
                <a:latin typeface="Barlow Semi Condensed" panose="020B0604020202020204"/>
                <a:cs typeface="Arial" panose="020B0604020202020204" pitchFamily="34" charset="0"/>
              </a:rPr>
              <a:t>ĐỒ ÁN TỐT NGHIỆP ĐẠI HỌC</a:t>
            </a:r>
            <a:br>
              <a:rPr lang="en-US" sz="2400" b="1" i="0" u="none" strike="noStrike" dirty="0">
                <a:solidFill>
                  <a:srgbClr val="C00000"/>
                </a:solidFill>
                <a:effectLst/>
                <a:latin typeface="Barlow Semi Condensed" panose="020B0604020202020204"/>
                <a:cs typeface="Arial" panose="020B0604020202020204" pitchFamily="34" charset="0"/>
              </a:rPr>
            </a:br>
            <a:endParaRPr lang="en-VN" sz="2400" b="1" dirty="0">
              <a:solidFill>
                <a:srgbClr val="C00000"/>
              </a:solidFill>
              <a:latin typeface="Barlow Semi Condensed" panose="020B0604020202020204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80935" y="4306956"/>
            <a:ext cx="6088446" cy="15103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Người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hướng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dẫn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ThS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.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Đinh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Xuân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Trường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/>
            </a:r>
            <a:b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Sinh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viên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thực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hiện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Vũ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Đức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Đông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/>
            </a:r>
            <a:b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Mã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sinh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viên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	B18DCCN161</a:t>
            </a:r>
            <a:b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Lớp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		D18HTTT4</a:t>
            </a:r>
            <a:b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Hệ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:			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Đại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học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chính</a:t>
            </a:r>
            <a:r>
              <a:rPr lang="en-US" sz="2000" dirty="0" smtClean="0">
                <a:solidFill>
                  <a:srgbClr val="C00000"/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  <a:latin typeface="Barlow Semi Condensed" panose="020B0604020202020204" charset="0"/>
              </a:rPr>
              <a:t>quy</a:t>
            </a:r>
            <a:r>
              <a:rPr lang="en-US" sz="2000" b="1" dirty="0" smtClean="0">
                <a:solidFill>
                  <a:srgbClr val="C00000"/>
                </a:solidFill>
                <a:latin typeface="Barlow Semi Condensed" panose="020B0604020202020204" charset="0"/>
              </a:rPr>
              <a:t/>
            </a:r>
            <a:br>
              <a:rPr lang="en-US" sz="2000" b="1" dirty="0" smtClean="0">
                <a:solidFill>
                  <a:srgbClr val="C00000"/>
                </a:solidFill>
                <a:latin typeface="Barlow Semi Condensed" panose="020B0604020202020204" charset="0"/>
              </a:rPr>
            </a:br>
            <a:endParaRPr lang="en-US" sz="2000" dirty="0">
              <a:solidFill>
                <a:srgbClr val="C00000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8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629" y="108373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GÁN NHÃN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04494" y="866074"/>
            <a:ext cx="6637663" cy="3918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4809" y="5184173"/>
            <a:ext cx="8906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 smtClean="0">
                <a:latin typeface="Barlow Semi Condensed" panose="020B0604020202020204" charset="0"/>
              </a:rPr>
              <a:t>Gán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nhãn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tất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658 </a:t>
            </a:r>
            <a:r>
              <a:rPr lang="en-US" sz="2000" dirty="0" err="1">
                <a:latin typeface="Barlow Semi Condensed" panose="020B0604020202020204" charset="0"/>
              </a:rPr>
              <a:t>bức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endParaRPr lang="en-US" sz="2000" dirty="0" smtClean="0">
              <a:latin typeface="Barlow Semi Condensed" panose="020B0604020202020204" charset="0"/>
            </a:endParaRPr>
          </a:p>
          <a:p>
            <a:pPr lvl="0"/>
            <a:r>
              <a:rPr lang="en-US" sz="2000" dirty="0">
                <a:latin typeface="Barlow Semi Condensed" panose="020B0604020202020204" charset="0"/>
              </a:rPr>
              <a:t>B</a:t>
            </a:r>
            <a:r>
              <a:rPr lang="en-US" sz="2000" dirty="0" smtClean="0">
                <a:latin typeface="Barlow Semi Condensed" panose="020B0604020202020204" charset="0"/>
              </a:rPr>
              <a:t>ounding </a:t>
            </a:r>
            <a:r>
              <a:rPr lang="en-US" sz="2000" dirty="0">
                <a:latin typeface="Barlow Semi Condensed" panose="020B0604020202020204" charset="0"/>
              </a:rPr>
              <a:t>box </a:t>
            </a:r>
            <a:r>
              <a:rPr lang="en-US" sz="2000" dirty="0" err="1" smtClean="0">
                <a:latin typeface="Barlow Semi Condensed" panose="020B0604020202020204" charset="0"/>
              </a:rPr>
              <a:t>chứa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thông</a:t>
            </a:r>
            <a:r>
              <a:rPr lang="en-US" sz="2000" dirty="0" smtClean="0">
                <a:latin typeface="Barlow Semi Condensed" panose="020B0604020202020204" charset="0"/>
              </a:rPr>
              <a:t> tin: </a:t>
            </a:r>
            <a:r>
              <a:rPr lang="en-US" sz="2000" dirty="0" err="1" smtClean="0">
                <a:latin typeface="Barlow Semi Condensed" panose="020B0604020202020204" charset="0"/>
              </a:rPr>
              <a:t>filepath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tọa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độ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xmin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xmax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ymin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ymax</a:t>
            </a:r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50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234" y="54444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TIỀN XỬ LÝ DỮ LIỆU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033" y="692412"/>
            <a:ext cx="10169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</a:t>
            </a:r>
            <a:r>
              <a:rPr lang="en-US" sz="2000" dirty="0">
                <a:latin typeface="Barlow Semi Condensed" panose="020B0604020202020204" charset="0"/>
              </a:rPr>
              <a:t> ban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dễ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, ta </a:t>
            </a:r>
            <a:r>
              <a:rPr lang="en-US" sz="2000" dirty="0" err="1">
                <a:latin typeface="Barlow Semi Condensed" panose="020B0604020202020204" charset="0"/>
              </a:rPr>
              <a:t>cần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trải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3" descr="C:\Users\LEGION\Desktop\tải xuố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838" y="1698171"/>
            <a:ext cx="6430244" cy="40813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21712" y="3088146"/>
            <a:ext cx="2140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rlow Semi Condensed" panose="020B0604020202020204" charset="0"/>
              </a:rPr>
              <a:t>R</a:t>
            </a:r>
            <a:r>
              <a:rPr lang="en-US" sz="2000" dirty="0" smtClean="0">
                <a:latin typeface="Barlow Semi Condensed" panose="020B0604020202020204" charset="0"/>
              </a:rPr>
              <a:t>esize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thước</a:t>
            </a:r>
            <a:r>
              <a:rPr lang="en-US" sz="2000" dirty="0" smtClean="0">
                <a:latin typeface="Barlow Semi Condensed" panose="020B0604020202020204" charset="0"/>
              </a:rPr>
              <a:t> 224x224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6" name="Picture 5" descr="C:\Users\LEGION\Desktop\tải xuống 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27" y="2126622"/>
            <a:ext cx="4724401" cy="35955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72651" y="2883348"/>
            <a:ext cx="1508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Chuyển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sang </a:t>
            </a:r>
            <a:r>
              <a:rPr lang="en-US" sz="2000" dirty="0" err="1" smtClean="0">
                <a:latin typeface="Barlow Semi Condensed" panose="020B0604020202020204" charset="0"/>
              </a:rPr>
              <a:t>dạng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mảng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4"/>
          <a:srcRect l="15893" t="11260" r="37976"/>
          <a:stretch/>
        </p:blipFill>
        <p:spPr bwMode="auto">
          <a:xfrm>
            <a:off x="3414237" y="1506583"/>
            <a:ext cx="2658593" cy="4588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24109" y="2663569"/>
            <a:ext cx="1163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mảng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l="15937" t="11187" r="9225"/>
          <a:stretch/>
        </p:blipFill>
        <p:spPr bwMode="auto">
          <a:xfrm>
            <a:off x="7064626" y="1506583"/>
            <a:ext cx="3421874" cy="45889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18292" y="1940495"/>
            <a:ext cx="671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Chuẩn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hóa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tọa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</a:t>
            </a:r>
            <a:r>
              <a:rPr lang="en-US" sz="2000" dirty="0">
                <a:latin typeface="Barlow Semi Condensed" panose="020B0604020202020204" charset="0"/>
              </a:rPr>
              <a:t> bounding box </a:t>
            </a:r>
            <a:r>
              <a:rPr lang="en-US" sz="2000" dirty="0" err="1">
                <a:latin typeface="Barlow Semi Condensed" panose="020B0604020202020204" charset="0"/>
              </a:rPr>
              <a:t>khớp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với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sau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chuẩn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hóa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thước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6"/>
          <a:srcRect l="9872" r="2436"/>
          <a:stretch/>
        </p:blipFill>
        <p:spPr bwMode="auto">
          <a:xfrm>
            <a:off x="2468570" y="2767105"/>
            <a:ext cx="7208519" cy="22616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4238737609"/>
              </p:ext>
            </p:extLst>
          </p:nvPr>
        </p:nvGraphicFramePr>
        <p:xfrm>
          <a:off x="3355139" y="1828749"/>
          <a:ext cx="5971312" cy="3642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97417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9" grpId="0"/>
      <p:bldP spid="9" grpId="1"/>
      <p:bldP spid="11" grpId="0"/>
      <p:bldP spid="11" grpId="1"/>
      <p:bldGraphic spid="1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658" y="95016"/>
            <a:ext cx="7031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CÀI ĐẶT MÔ HÌNH DỰ ĐOÁN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165" y="1050593"/>
            <a:ext cx="70311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tham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khởi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tạo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:</a:t>
            </a:r>
          </a:p>
          <a:p>
            <a:r>
              <a:rPr lang="en-US" sz="2000" dirty="0">
                <a:latin typeface="Barlow Semi Condensed" panose="020B0604020202020204" charset="0"/>
              </a:rPr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" panose="020B0604020202020204" charset="0"/>
              </a:rPr>
              <a:t>weights="</a:t>
            </a:r>
            <a:r>
              <a:rPr lang="en-US" sz="2000" dirty="0" err="1" smtClean="0">
                <a:latin typeface="Barlow Semi Condensed" panose="020B0604020202020204" charset="0"/>
              </a:rPr>
              <a:t>imagenet</a:t>
            </a:r>
            <a:r>
              <a:rPr lang="en-US" sz="2000" dirty="0" smtClean="0">
                <a:latin typeface="Barlow Semi Condensed" panose="020B0604020202020204" charset="0"/>
              </a:rPr>
              <a:t>“</a:t>
            </a:r>
          </a:p>
          <a:p>
            <a:pPr lvl="0"/>
            <a:endParaRPr lang="en-US" sz="20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rlow Semi Condensed" panose="020B0604020202020204" charset="0"/>
              </a:rPr>
              <a:t>input_tensor</a:t>
            </a:r>
            <a:r>
              <a:rPr lang="en-US" sz="2000" dirty="0">
                <a:latin typeface="Barlow Semi Condensed" panose="020B0604020202020204" charset="0"/>
              </a:rPr>
              <a:t>=Input(shape=(224,224,3</a:t>
            </a:r>
            <a:r>
              <a:rPr lang="en-US" sz="2000" dirty="0" smtClean="0">
                <a:latin typeface="Barlow Semi Condensed" panose="020B0604020202020204" charset="0"/>
              </a:rPr>
              <a:t>))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" panose="020B0604020202020204" charset="0"/>
              </a:rPr>
              <a:t>loss='</a:t>
            </a:r>
            <a:r>
              <a:rPr lang="en-US" sz="2000" dirty="0" err="1">
                <a:latin typeface="Barlow Semi Condensed" panose="020B0604020202020204" charset="0"/>
              </a:rPr>
              <a:t>mse</a:t>
            </a:r>
            <a:r>
              <a:rPr lang="en-US" sz="2000" dirty="0" smtClean="0">
                <a:latin typeface="Barlow Semi Condensed" panose="020B0604020202020204" charset="0"/>
              </a:rPr>
              <a:t>'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i="1" dirty="0" smtClean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Barlow Semi Condensed" panose="020B0604020202020204" charset="0"/>
              </a:rPr>
              <a:t>optimizer </a:t>
            </a:r>
            <a:r>
              <a:rPr lang="en-US" sz="2000" dirty="0">
                <a:latin typeface="Barlow Semi Condensed" panose="020B0604020202020204" charset="0"/>
              </a:rPr>
              <a:t>= </a:t>
            </a:r>
            <a:r>
              <a:rPr lang="en-US" sz="2000" dirty="0" err="1">
                <a:latin typeface="Barlow Semi Condensed" panose="020B0604020202020204" charset="0"/>
              </a:rPr>
              <a:t>tf.keras.optimizers.Adam</a:t>
            </a:r>
            <a:r>
              <a:rPr lang="en-US" sz="2000" dirty="0">
                <a:latin typeface="Barlow Semi Condensed" panose="020B0604020202020204" charset="0"/>
              </a:rPr>
              <a:t>(</a:t>
            </a:r>
            <a:r>
              <a:rPr lang="en-US" sz="2000" dirty="0" err="1">
                <a:latin typeface="Barlow Semi Condensed" panose="020B0604020202020204" charset="0"/>
              </a:rPr>
              <a:t>learning_rate</a:t>
            </a:r>
            <a:r>
              <a:rPr lang="en-US" sz="2000" dirty="0">
                <a:latin typeface="Barlow Semi Condensed" panose="020B0604020202020204" charset="0"/>
              </a:rPr>
              <a:t>=1e-4</a:t>
            </a:r>
            <a:r>
              <a:rPr lang="en-US" sz="2000" dirty="0" smtClean="0">
                <a:latin typeface="Barlow Semi Condensed" panose="020B0604020202020204" charset="0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" panose="020B0604020202020204" charset="0"/>
              </a:rPr>
              <a:t>metrics = ["accuracy", </a:t>
            </a:r>
            <a:r>
              <a:rPr lang="en-US" sz="2000" dirty="0" err="1">
                <a:latin typeface="Barlow Semi Condensed" panose="020B0604020202020204" charset="0"/>
              </a:rPr>
              <a:t>tf.metrics.AUC</a:t>
            </a:r>
            <a:r>
              <a:rPr lang="en-US" sz="2000" dirty="0" smtClean="0">
                <a:latin typeface="Barlow Semi Condensed" panose="020B0604020202020204" charset="0"/>
              </a:rPr>
              <a:t>()]</a:t>
            </a: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166" y="1050593"/>
            <a:ext cx="70311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mạng</a:t>
            </a:r>
            <a:r>
              <a:rPr lang="en-US" sz="2000" dirty="0">
                <a:latin typeface="Barlow Semi Condensed" panose="020B0604020202020204" charset="0"/>
              </a:rPr>
              <a:t>:</a:t>
            </a:r>
          </a:p>
          <a:p>
            <a:r>
              <a:rPr lang="en-US" sz="2000" dirty="0">
                <a:latin typeface="Barlow Semi Condensed" panose="020B0604020202020204" charset="0"/>
              </a:rPr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" panose="020B0604020202020204" charset="0"/>
              </a:rPr>
              <a:t>Epochs = </a:t>
            </a:r>
            <a:r>
              <a:rPr lang="en-US" sz="2000" dirty="0" smtClean="0">
                <a:latin typeface="Barlow Semi Condensed" panose="020B0604020202020204" charset="0"/>
              </a:rPr>
              <a:t>200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rlow Semi Condensed" panose="020B0604020202020204" charset="0"/>
              </a:rPr>
              <a:t>Batch_size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= 10</a:t>
            </a: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166" y="1050593"/>
            <a:ext cx="84186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latin typeface="Barlow Semi Condensed" panose="020B0604020202020204" charset="0"/>
              </a:rPr>
              <a:t>Môi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trường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:</a:t>
            </a:r>
          </a:p>
          <a:p>
            <a:r>
              <a:rPr lang="en-US" sz="2000" dirty="0">
                <a:latin typeface="Barlow Semi Condensed" panose="020B0604020202020204" charset="0"/>
              </a:rPr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điều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hành</a:t>
            </a:r>
            <a:r>
              <a:rPr lang="en-US" sz="2000" dirty="0">
                <a:latin typeface="Barlow Semi Condensed" panose="020B0604020202020204" charset="0"/>
              </a:rPr>
              <a:t>: Windows </a:t>
            </a:r>
            <a:r>
              <a:rPr lang="en-US" sz="2000" dirty="0" smtClean="0">
                <a:latin typeface="Barlow Semi Condensed" panose="020B0604020202020204" charset="0"/>
              </a:rPr>
              <a:t>10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" panose="020B0604020202020204" charset="0"/>
              </a:rPr>
              <a:t>Vi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: Intel Core I5-9300H CPU @ 2.40GHz (8CPUs), ~</a:t>
            </a:r>
            <a:r>
              <a:rPr lang="en-US" sz="2000" dirty="0" smtClean="0">
                <a:latin typeface="Barlow Semi Condensed" panose="020B0604020202020204" charset="0"/>
              </a:rPr>
              <a:t>2.4GHz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" panose="020B0604020202020204" charset="0"/>
              </a:rPr>
              <a:t>Card </a:t>
            </a:r>
            <a:r>
              <a:rPr lang="en-US" sz="2000" dirty="0" err="1">
                <a:latin typeface="Barlow Semi Condensed" panose="020B0604020202020204" charset="0"/>
              </a:rPr>
              <a:t>đồ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họa</a:t>
            </a:r>
            <a:r>
              <a:rPr lang="en-US" sz="2000" dirty="0">
                <a:latin typeface="Barlow Semi Condensed" panose="020B0604020202020204" charset="0"/>
              </a:rPr>
              <a:t>: NVIDIA GeForce GTX </a:t>
            </a:r>
            <a:r>
              <a:rPr lang="en-US" sz="2000" dirty="0" smtClean="0">
                <a:latin typeface="Barlow Semi Condensed" panose="020B0604020202020204" charset="0"/>
              </a:rPr>
              <a:t>1650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latin typeface="Barlow Semi Condensed" panose="020B060402020202020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rlow Semi Condensed" panose="020B0604020202020204" charset="0"/>
              </a:rPr>
              <a:t>RAM: 16GB</a:t>
            </a:r>
          </a:p>
          <a:p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7457" y="1244770"/>
            <a:ext cx="3529742" cy="3727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73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115" y="76904"/>
            <a:ext cx="760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ĐÁNH GIÁ MÔ HÌNH DỰ ĐOÁN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3726" y="783914"/>
            <a:ext cx="901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latin typeface="Barlow Semi Condensed" panose="020B0604020202020204" charset="0"/>
              </a:rPr>
              <a:t>Tổng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: 3 </a:t>
            </a:r>
            <a:r>
              <a:rPr lang="en-US" sz="2000" dirty="0" err="1">
                <a:latin typeface="Barlow Semi Condensed" panose="020B0604020202020204" charset="0"/>
              </a:rPr>
              <a:t>giờ</a:t>
            </a:r>
            <a:endParaRPr lang="en-US" sz="2000" dirty="0">
              <a:latin typeface="Barlow Semi Condensed" panose="020B0604020202020204" charset="0"/>
            </a:endParaRPr>
          </a:p>
          <a:p>
            <a:pPr lvl="0"/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mỗi</a:t>
            </a:r>
            <a:r>
              <a:rPr lang="en-US" sz="2000" dirty="0">
                <a:latin typeface="Barlow Semi Condensed" panose="020B0604020202020204" charset="0"/>
              </a:rPr>
              <a:t> Epochs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52-54 </a:t>
            </a:r>
            <a:r>
              <a:rPr lang="en-US" sz="2000" dirty="0" err="1">
                <a:latin typeface="Barlow Semi Condensed" panose="020B0604020202020204" charset="0"/>
              </a:rPr>
              <a:t>giây</a:t>
            </a:r>
            <a:endParaRPr lang="en-US" sz="2000" dirty="0">
              <a:latin typeface="Barlow Semi Condensed" panose="020B0604020202020204" charset="0"/>
            </a:endParaRPr>
          </a:p>
          <a:p>
            <a:pPr lvl="0"/>
            <a:r>
              <a:rPr lang="en-US" sz="2000" dirty="0" err="1">
                <a:latin typeface="Barlow Semi Condensed" panose="020B0604020202020204" charset="0"/>
              </a:rPr>
              <a:t>B</a:t>
            </a:r>
            <a:r>
              <a:rPr lang="en-US" sz="2000" dirty="0" err="1" smtClean="0">
                <a:latin typeface="Barlow Semi Condensed" panose="020B0604020202020204" charset="0"/>
              </a:rPr>
              <a:t>iểu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đồ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trị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mất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mát</a:t>
            </a:r>
            <a:r>
              <a:rPr lang="en-US" sz="2000" dirty="0">
                <a:latin typeface="Barlow Semi Condensed" panose="020B0604020202020204" charset="0"/>
              </a:rPr>
              <a:t>: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824" y="1992001"/>
            <a:ext cx="8105702" cy="4104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978824" y="1969575"/>
            <a:ext cx="8105702" cy="3638746"/>
          </a:xfrm>
          <a:prstGeom prst="rect">
            <a:avLst/>
          </a:prstGeom>
        </p:spPr>
      </p:pic>
      <p:pic>
        <p:nvPicPr>
          <p:cNvPr id="6" name="Picture 5" descr="C:\Users\LEGION\Desktop\accuracy_boundingbox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96" y="2296801"/>
            <a:ext cx="4052259" cy="3109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34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4" y="101869"/>
            <a:ext cx="8192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NHẬN DẠNG KÝ TỰ BIỂN SỐ XE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0797" y="858853"/>
            <a:ext cx="10421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Barlow Semi Condensed" panose="020B0604020202020204" charset="0"/>
              </a:rPr>
              <a:t>Sau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định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chứa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đầu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qua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sâu</a:t>
            </a:r>
            <a:r>
              <a:rPr lang="en-US" sz="2000" dirty="0">
                <a:latin typeface="Barlow Semi Condensed" panose="020B0604020202020204" charset="0"/>
              </a:rPr>
              <a:t>. </a:t>
            </a:r>
            <a:r>
              <a:rPr lang="en-US" sz="2000" dirty="0" err="1">
                <a:latin typeface="Barlow Semi Condensed" panose="020B0604020202020204" charset="0"/>
              </a:rPr>
              <a:t>Bước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tiếp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theo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của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chương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đó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cụ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21509" y="1893609"/>
            <a:ext cx="6200579" cy="41472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1156" y="1073950"/>
            <a:ext cx="666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vùng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được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cắt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ra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1509" y="1300308"/>
            <a:ext cx="5446886" cy="23454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1156" y="3662105"/>
            <a:ext cx="10101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Tăng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kích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thước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cắt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lên</a:t>
            </a:r>
            <a:r>
              <a:rPr lang="en-US" sz="2000" dirty="0" smtClean="0">
                <a:latin typeface="Barlow Semi Condensed" panose="020B0604020202020204" charset="0"/>
              </a:rPr>
              <a:t> 2 </a:t>
            </a:r>
            <a:r>
              <a:rPr lang="en-US" sz="2000" dirty="0" err="1" smtClean="0">
                <a:latin typeface="Barlow Semi Condensed" panose="020B0604020202020204" charset="0"/>
              </a:rPr>
              <a:t>lần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chiều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rộng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và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chiều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cao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11" y="4083112"/>
            <a:ext cx="5584840" cy="23023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6467" y="889393"/>
            <a:ext cx="9730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Chuyển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sang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xám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2873309" y="1294902"/>
            <a:ext cx="5380644" cy="23290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1157" y="3643042"/>
            <a:ext cx="10101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Khử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nhiễu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làm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mịn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dụng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thuật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toán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GaussianBlur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của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thư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viện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OpenCV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763911" y="4020198"/>
            <a:ext cx="5562081" cy="24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6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7" grpId="0"/>
      <p:bldP spid="7" grpId="1"/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618" y="78656"/>
            <a:ext cx="719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XÂY DỰNG TRANG WEB DEMO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1803" y="905834"/>
            <a:ext cx="107710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Tổng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web</a:t>
            </a: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2000" dirty="0" err="1" smtClean="0">
                <a:latin typeface="Barlow Semi Condensed" panose="020B0604020202020204" charset="0"/>
              </a:rPr>
              <a:t>Mục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tiêu</a:t>
            </a:r>
            <a:r>
              <a:rPr lang="en-US" sz="2000" dirty="0" smtClean="0">
                <a:latin typeface="Barlow Semi Condensed" panose="020B0604020202020204" charset="0"/>
              </a:rPr>
              <a:t>:</a:t>
            </a:r>
            <a:endParaRPr lang="en-US" sz="2000" dirty="0">
              <a:latin typeface="Barlow Semi Condensed" panose="020B0604020202020204" charset="0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smtClean="0">
                <a:latin typeface="Barlow Semi Condensed" panose="020B0604020202020204" charset="0"/>
              </a:rPr>
              <a:t>Website </a:t>
            </a:r>
            <a:r>
              <a:rPr lang="en-US" sz="2000" dirty="0" err="1">
                <a:latin typeface="Barlow Semi Condensed" panose="020B0604020202020204" charset="0"/>
              </a:rPr>
              <a:t>giúp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minh</a:t>
            </a:r>
          </a:p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định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thông</a:t>
            </a:r>
            <a:r>
              <a:rPr lang="en-US" sz="2000" dirty="0" smtClean="0">
                <a:latin typeface="Barlow Semi Condensed" panose="020B0604020202020204" charset="0"/>
              </a:rPr>
              <a:t> tin </a:t>
            </a:r>
            <a:r>
              <a:rPr lang="en-US" sz="2000" dirty="0" err="1" smtClean="0">
                <a:latin typeface="Barlow Semi Condensed" panose="020B0604020202020204" charset="0"/>
              </a:rPr>
              <a:t>trong</a:t>
            </a:r>
            <a:r>
              <a:rPr lang="en-US" sz="2000" dirty="0" smtClean="0">
                <a:latin typeface="Barlow Semi Condensed" panose="020B0604020202020204" charset="0"/>
              </a:rPr>
              <a:t> CSDL</a:t>
            </a:r>
          </a:p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 smtClean="0">
              <a:latin typeface="Barlow Semi Condensed" panose="020B0604020202020204" charset="0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2000" dirty="0" err="1" smtClean="0">
                <a:latin typeface="Barlow Semi Condensed" panose="020B0604020202020204" charset="0"/>
              </a:rPr>
              <a:t>Tính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năng</a:t>
            </a:r>
            <a:r>
              <a:rPr lang="en-US" sz="2000" dirty="0" smtClean="0">
                <a:latin typeface="Barlow Semi Condensed" panose="020B0604020202020204" charset="0"/>
              </a:rPr>
              <a:t>:</a:t>
            </a:r>
            <a:endParaRPr lang="en-US" sz="2000" dirty="0">
              <a:latin typeface="Barlow Semi Condensed" panose="020B0604020202020204" charset="0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Hiển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thị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ảnh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chụp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tự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Hiển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thị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thông</a:t>
            </a:r>
            <a:r>
              <a:rPr lang="en-US" sz="2000" dirty="0" smtClean="0">
                <a:latin typeface="Barlow Semi Condensed" panose="020B0604020202020204" charset="0"/>
              </a:rPr>
              <a:t> tin </a:t>
            </a:r>
            <a:r>
              <a:rPr lang="en-US" sz="2000" dirty="0" err="1" smtClean="0">
                <a:latin typeface="Barlow Semi Condensed" panose="020B0604020202020204" charset="0"/>
              </a:rPr>
              <a:t>chủ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tình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đăng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tại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bãi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đỗ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định</a:t>
            </a:r>
            <a:r>
              <a:rPr lang="en-US" sz="2000" dirty="0" smtClean="0">
                <a:latin typeface="Barlow Semi Condensed" panose="020B0604020202020204" charset="0"/>
              </a:rPr>
              <a:t> chi </a:t>
            </a:r>
            <a:r>
              <a:rPr lang="en-US" sz="2000" dirty="0" err="1" smtClean="0">
                <a:latin typeface="Barlow Semi Condensed" panose="020B0604020202020204" charset="0"/>
              </a:rPr>
              <a:t>phí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gửi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nhanh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chóng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Cung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cấp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thông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thống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kê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như</a:t>
            </a:r>
            <a:r>
              <a:rPr lang="en-US" sz="2000" dirty="0" smtClean="0">
                <a:latin typeface="Barlow Semi Condensed" panose="020B0604020202020204" charset="0"/>
              </a:rPr>
              <a:t>: </a:t>
            </a:r>
            <a:r>
              <a:rPr lang="en-US" sz="2000" dirty="0" err="1" smtClean="0">
                <a:latin typeface="Barlow Semi Condensed" panose="020B0604020202020204" charset="0"/>
              </a:rPr>
              <a:t>tổng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còn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trống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tổng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lượt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vào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bãi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đỗ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trong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ngày</a:t>
            </a:r>
            <a:r>
              <a:rPr lang="en-US" sz="2000" dirty="0" smtClean="0">
                <a:latin typeface="Barlow Semi Condensed" panose="020B0604020202020204" charset="0"/>
              </a:rPr>
              <a:t> (</a:t>
            </a:r>
            <a:r>
              <a:rPr lang="en-US" sz="2000" dirty="0" err="1" smtClean="0">
                <a:latin typeface="Barlow Semi Condensed" panose="020B0604020202020204" charset="0"/>
              </a:rPr>
              <a:t>đã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đăng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và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vãng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lai</a:t>
            </a:r>
            <a:r>
              <a:rPr lang="en-US" sz="2000" dirty="0" smtClean="0">
                <a:latin typeface="Barlow Semi Condensed" panose="020B0604020202020204" charset="0"/>
              </a:rPr>
              <a:t>), </a:t>
            </a:r>
            <a:r>
              <a:rPr lang="en-US" sz="2000" dirty="0" err="1" smtClean="0">
                <a:latin typeface="Barlow Semi Condensed" panose="020B0604020202020204" charset="0"/>
              </a:rPr>
              <a:t>tổng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phí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gửi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trong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ngày</a:t>
            </a:r>
            <a:endParaRPr lang="en-US" sz="2000" dirty="0" smtClean="0">
              <a:latin typeface="Barlow Semi Condensed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1803" y="905834"/>
            <a:ext cx="7817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Cơ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sở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dữ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5" name="Picture 4" descr="C:\Users\LEGION\Desktop\Do_an\csdl_baidox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6"/>
          <a:stretch/>
        </p:blipFill>
        <p:spPr bwMode="auto">
          <a:xfrm>
            <a:off x="1832455" y="1734167"/>
            <a:ext cx="8800709" cy="39176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24240" y="3105402"/>
            <a:ext cx="25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Cấu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trúc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thư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mục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r="25604"/>
          <a:stretch/>
        </p:blipFill>
        <p:spPr bwMode="auto">
          <a:xfrm>
            <a:off x="6011779" y="905834"/>
            <a:ext cx="3551719" cy="51993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489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675" y="51387"/>
            <a:ext cx="823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KẾT QUẢ CHƯƠNG TRÌNH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8743" y="862082"/>
            <a:ext cx="703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rlow Semi Condensed" panose="020B0604020202020204" charset="0"/>
              </a:rPr>
              <a:t>Giao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trang</a:t>
            </a:r>
            <a:r>
              <a:rPr lang="en-US" sz="2000" dirty="0">
                <a:latin typeface="Barlow Semi Condensed" panose="020B0604020202020204" charset="0"/>
              </a:rPr>
              <a:t> web </a:t>
            </a:r>
            <a:r>
              <a:rPr lang="en-US" sz="2000" dirty="0" err="1">
                <a:latin typeface="Barlow Semi Condensed" panose="020B0604020202020204" charset="0"/>
              </a:rPr>
              <a:t>thu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được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81" y="1341354"/>
            <a:ext cx="9080468" cy="482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3726" y="1470253"/>
            <a:ext cx="6823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Kết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diện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tự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chính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2137" t="16742" b="12302"/>
          <a:stretch/>
        </p:blipFill>
        <p:spPr bwMode="auto">
          <a:xfrm>
            <a:off x="1059870" y="2566562"/>
            <a:ext cx="10174187" cy="2911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59870" y="872459"/>
            <a:ext cx="6795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Kết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quả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diện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khi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bị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che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4"/>
          <a:srcRect l="898" r="128" b="3186"/>
          <a:stretch/>
        </p:blipFill>
        <p:spPr bwMode="auto">
          <a:xfrm>
            <a:off x="1779781" y="1341354"/>
            <a:ext cx="8592790" cy="46902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98188" y="1763866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Nhầm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tự</a:t>
            </a:r>
            <a:r>
              <a:rPr lang="en-US" sz="2000" dirty="0" smtClean="0">
                <a:latin typeface="Barlow Semi Condensed" panose="020B0604020202020204" charset="0"/>
              </a:rPr>
              <a:t> 5 </a:t>
            </a:r>
            <a:r>
              <a:rPr lang="en-US" sz="2000" dirty="0" err="1" smtClean="0">
                <a:latin typeface="Barlow Semi Condensed" panose="020B0604020202020204" charset="0"/>
              </a:rPr>
              <a:t>thành</a:t>
            </a:r>
            <a:r>
              <a:rPr lang="en-US" sz="2000" dirty="0" smtClean="0">
                <a:latin typeface="Barlow Semi Condensed" panose="020B0604020202020204" charset="0"/>
              </a:rPr>
              <a:t> 9</a:t>
            </a:r>
            <a:endParaRPr lang="en-US" sz="2000" dirty="0">
              <a:latin typeface="Barlow Semi Condensed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5"/>
          <a:srcRect l="2034" t="8430" b="10211"/>
          <a:stretch/>
        </p:blipFill>
        <p:spPr bwMode="auto">
          <a:xfrm>
            <a:off x="998188" y="2554318"/>
            <a:ext cx="9225675" cy="2731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02" y="926713"/>
            <a:ext cx="4523823" cy="53489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4856" y="2443193"/>
            <a:ext cx="64040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Tỉ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lệ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diện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ký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tự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chính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r>
              <a:rPr lang="en-US" sz="2000" dirty="0" smtClean="0">
                <a:latin typeface="Barlow Semi Condensed" panose="020B0604020202020204" charset="0"/>
              </a:rPr>
              <a:t>: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Barlow Semi Condensed" panose="020B0604020202020204" charset="0"/>
              </a:rPr>
              <a:t>97 %</a:t>
            </a: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r>
              <a:rPr lang="en-US" sz="2000" dirty="0" err="1" smtClean="0">
                <a:latin typeface="Barlow Semi Condensed" panose="020B0604020202020204" charset="0"/>
              </a:rPr>
              <a:t>Tỉ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lệ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đúng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trên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tổng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: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Barlow Semi Condensed" panose="020B0604020202020204" charset="0"/>
              </a:rPr>
              <a:t>86 %</a:t>
            </a:r>
          </a:p>
          <a:p>
            <a:endParaRPr lang="en-US" sz="2000" b="1" dirty="0">
              <a:solidFill>
                <a:schemeClr val="accent3">
                  <a:lumMod val="50000"/>
                </a:schemeClr>
              </a:solidFill>
              <a:latin typeface="Barlow Semi Condensed" panose="020B0604020202020204" charset="0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Thời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gian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nhận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diện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trung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bình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Barlow Semi Condensed" panose="020B0604020202020204" charset="0"/>
              </a:rPr>
              <a:t>: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Barlow Semi Condensed" panose="020B0604020202020204" charset="0"/>
              </a:rPr>
              <a:t>314 </a:t>
            </a:r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Barlow Semi Condensed" panose="020B0604020202020204" charset="0"/>
              </a:rPr>
              <a:t>ms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Barlow Semi Condensed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r="2687"/>
          <a:stretch/>
        </p:blipFill>
        <p:spPr>
          <a:xfrm>
            <a:off x="1725006" y="1155033"/>
            <a:ext cx="9522906" cy="489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7" grpId="0"/>
      <p:bldP spid="7" grpId="1"/>
      <p:bldP spid="9" grpId="0"/>
      <p:bldP spid="9" grpId="1"/>
      <p:bldP spid="12" grpId="0"/>
      <p:bldP spid="1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1140699" y="3764835"/>
            <a:ext cx="988435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 smtClean="0">
                <a:solidFill>
                  <a:schemeClr val="tx1"/>
                </a:solidFill>
                <a:latin typeface="Barlow Semi Condensed" panose="020B0604020202020204" charset="0"/>
              </a:rPr>
              <a:t>KẾT LUẬN VÀ PHƯƠNG HƯỚNG PHÁT TRIỂN</a:t>
            </a:r>
            <a:endParaRPr sz="4700" b="1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4599075" y="201472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dirty="0">
                <a:latin typeface="Barlow Semi Condensed" panose="020B060402020202020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9193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4092" y="93845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KẾT LUẬN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468" y="1440765"/>
            <a:ext cx="106480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chemeClr val="dk1"/>
              </a:buClr>
              <a:buSzPts val="1100"/>
            </a:pPr>
            <a:r>
              <a:rPr lang="en-US" sz="2000" dirty="0" err="1" smtClean="0">
                <a:latin typeface="Barlow Semi Condensed" panose="020B0604020202020204" charset="0"/>
              </a:rPr>
              <a:t>Thành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quả</a:t>
            </a:r>
            <a:r>
              <a:rPr lang="en-US" sz="2000" dirty="0" smtClean="0">
                <a:latin typeface="Barlow Semi Condensed" panose="020B0604020202020204" charset="0"/>
              </a:rPr>
              <a:t>: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Tìm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hiểu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niệm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thao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tiền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bản</a:t>
            </a:r>
            <a:r>
              <a:rPr lang="en-US" sz="2000" dirty="0" smtClean="0">
                <a:latin typeface="Barlow Semi Condensed" panose="020B0604020202020204" charset="0"/>
              </a:rPr>
              <a:t>.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Nghiên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cứu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ron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chập</a:t>
            </a:r>
            <a:r>
              <a:rPr lang="en-US" sz="2000" dirty="0">
                <a:latin typeface="Barlow Semi Condensed" panose="020B0604020202020204" charset="0"/>
              </a:rPr>
              <a:t> CNN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ứng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tạo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sâu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định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đối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tượng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cụ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ở </a:t>
            </a:r>
            <a:r>
              <a:rPr lang="en-US" sz="2000" dirty="0" err="1">
                <a:latin typeface="Barlow Semi Condensed" panose="020B0604020202020204" charset="0"/>
              </a:rPr>
              <a:t>đây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định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vùng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Ứng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viện</a:t>
            </a:r>
            <a:r>
              <a:rPr lang="en-US" sz="2000" dirty="0">
                <a:latin typeface="Barlow Semi Condensed" panose="020B0604020202020204" charset="0"/>
              </a:rPr>
              <a:t> Tesseract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học</a:t>
            </a:r>
            <a:r>
              <a:rPr lang="en-US" sz="2000" dirty="0" smtClean="0">
                <a:latin typeface="Barlow Semi Condensed" panose="020B0604020202020204" charset="0"/>
              </a:rPr>
              <a:t>.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Tiến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thực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nghiệp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bộ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chụp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ô </a:t>
            </a:r>
            <a:r>
              <a:rPr lang="en-US" sz="2000" dirty="0" err="1">
                <a:latin typeface="Barlow Semi Condensed" panose="020B0604020202020204" charset="0"/>
              </a:rPr>
              <a:t>tô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từ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xây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dựng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website </a:t>
            </a:r>
            <a:r>
              <a:rPr lang="en-US" sz="2000" dirty="0" err="1">
                <a:latin typeface="Barlow Semi Condensed" panose="020B0604020202020204" charset="0"/>
              </a:rPr>
              <a:t>nhỏ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minh </a:t>
            </a:r>
            <a:r>
              <a:rPr lang="en-US" sz="2000" dirty="0" err="1">
                <a:latin typeface="Barlow Semi Condensed" panose="020B0604020202020204" charset="0"/>
              </a:rPr>
              <a:t>bằng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ô </a:t>
            </a:r>
            <a:r>
              <a:rPr lang="en-US" sz="2000" dirty="0" err="1">
                <a:latin typeface="Barlow Semi Condensed" panose="020B0604020202020204" charset="0"/>
              </a:rPr>
              <a:t>tô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giúp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rút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ngắn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chờ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đợi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giảm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nhân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tăng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năng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suất</a:t>
            </a:r>
            <a:r>
              <a:rPr lang="en-US" sz="2000" dirty="0" smtClean="0">
                <a:latin typeface="Barlow Semi Condensed" panose="020B0604020202020204" charset="0"/>
              </a:rPr>
              <a:t>.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Phù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hợp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đối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tượng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sinh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viên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người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mới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muốn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tìm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hiểu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sâu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3726" y="1969121"/>
            <a:ext cx="10386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0" algn="just">
              <a:buClr>
                <a:schemeClr val="accent1"/>
              </a:buClr>
              <a:buSzPts val="1600"/>
            </a:pPr>
            <a:r>
              <a:rPr lang="en-US" sz="2000" dirty="0" err="1" smtClean="0">
                <a:latin typeface="Barlow Semi Condensed" panose="020B0604020202020204" charset="0"/>
              </a:rPr>
              <a:t>Hạn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chế</a:t>
            </a:r>
            <a:r>
              <a:rPr lang="en-US" sz="2000" dirty="0" smtClean="0">
                <a:latin typeface="Barlow Semi Condensed" panose="020B0604020202020204" charset="0"/>
              </a:rPr>
              <a:t>:</a:t>
            </a:r>
          </a:p>
          <a:p>
            <a:pPr marL="127000" lvl="0" algn="just">
              <a:buClr>
                <a:schemeClr val="accent1"/>
              </a:buClr>
              <a:buSzPts val="16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Đối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thực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tế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thì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tỉ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lệ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chính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xác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vẫn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còn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thấp</a:t>
            </a: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Chưa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tích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hợp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với</a:t>
            </a:r>
            <a:r>
              <a:rPr lang="en-US" sz="2000" dirty="0" smtClean="0">
                <a:latin typeface="Barlow Semi Condensed" panose="020B0604020202020204" charset="0"/>
              </a:rPr>
              <a:t> camera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Với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bức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lệch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mờ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khác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thì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kết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chưa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tốt</a:t>
            </a:r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0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377" y="105096"/>
            <a:ext cx="7678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PHƯƠNG HƯỚNG PHÁT TRIỂN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429" y="1344597"/>
            <a:ext cx="101864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0" algn="just">
              <a:buClr>
                <a:schemeClr val="accent1"/>
              </a:buClr>
              <a:buSzPts val="1600"/>
            </a:pP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Nâng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tỉ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xác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hoặc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thuật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toán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như</a:t>
            </a:r>
            <a:r>
              <a:rPr lang="en-US" sz="2000" dirty="0">
                <a:latin typeface="Barlow Semi Condensed" panose="020B0604020202020204" charset="0"/>
              </a:rPr>
              <a:t>: </a:t>
            </a:r>
            <a:r>
              <a:rPr lang="en-US" sz="2000" dirty="0" err="1">
                <a:latin typeface="Barlow Semi Condensed" panose="020B0604020202020204" charset="0"/>
              </a:rPr>
              <a:t>VietOCR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>
                <a:latin typeface="Barlow Semi Condensed" panose="020B0604020202020204" charset="0"/>
              </a:rPr>
              <a:t>CNN, </a:t>
            </a:r>
            <a:r>
              <a:rPr lang="en-US" sz="2000" dirty="0" smtClean="0">
                <a:latin typeface="Barlow Semi Condensed" panose="020B0604020202020204" charset="0"/>
              </a:rPr>
              <a:t>…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Tích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hợp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với</a:t>
            </a:r>
            <a:r>
              <a:rPr lang="en-US" sz="2000" dirty="0">
                <a:latin typeface="Barlow Semi Condensed" panose="020B0604020202020204" charset="0"/>
              </a:rPr>
              <a:t> camera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thực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hoạt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động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theo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gian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thực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Nâng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chất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lượng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bộ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đối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tượng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như</a:t>
            </a:r>
            <a:r>
              <a:rPr lang="en-US" sz="2000" dirty="0">
                <a:latin typeface="Barlow Semi Condensed" panose="020B0604020202020204" charset="0"/>
              </a:rPr>
              <a:t>: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ô </a:t>
            </a:r>
            <a:r>
              <a:rPr lang="en-US" sz="2000" dirty="0" err="1">
                <a:latin typeface="Barlow Semi Condensed" panose="020B0604020202020204" charset="0"/>
              </a:rPr>
              <a:t>tô</a:t>
            </a:r>
            <a:r>
              <a:rPr lang="en-US" sz="2000" dirty="0">
                <a:latin typeface="Barlow Semi Condensed" panose="020B0604020202020204" charset="0"/>
              </a:rPr>
              <a:t> 2 </a:t>
            </a:r>
            <a:r>
              <a:rPr lang="en-US" sz="2000" dirty="0" err="1">
                <a:latin typeface="Barlow Semi Condensed" panose="020B0604020202020204" charset="0"/>
              </a:rPr>
              <a:t>dòng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máy</a:t>
            </a:r>
            <a:r>
              <a:rPr lang="en-US" sz="2000" dirty="0" smtClean="0">
                <a:latin typeface="Barlow Semi Condensed" panose="020B0604020202020204" charset="0"/>
              </a:rPr>
              <a:t>, </a:t>
            </a:r>
            <a:r>
              <a:rPr lang="en-US" sz="2000" dirty="0" err="1" smtClean="0">
                <a:latin typeface="Barlow Semi Condensed" panose="020B0604020202020204" charset="0"/>
              </a:rPr>
              <a:t>biển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màu</a:t>
            </a:r>
            <a:r>
              <a:rPr lang="en-US" sz="2000" dirty="0" smtClean="0">
                <a:latin typeface="Barlow Semi Condensed" panose="020B0604020202020204" charset="0"/>
              </a:rPr>
              <a:t> …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Kết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hợp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chương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trình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hoặc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mục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truy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vết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tìm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kiếm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hơn</a:t>
            </a:r>
            <a:r>
              <a:rPr lang="en-US" sz="2000" dirty="0">
                <a:latin typeface="Barlow Semi Condensed" panose="020B0604020202020204" charset="0"/>
              </a:rPr>
              <a:t>.</a:t>
            </a: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0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884;p35"/>
          <p:cNvSpPr txBox="1">
            <a:spLocks/>
          </p:cNvSpPr>
          <p:nvPr/>
        </p:nvSpPr>
        <p:spPr>
          <a:xfrm>
            <a:off x="1565494" y="4058195"/>
            <a:ext cx="9324574" cy="6204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Ứng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dụng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nhận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dạng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ký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tự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quang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cho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bài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toán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nhận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diện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biển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số</a:t>
            </a:r>
            <a:r>
              <a:rPr lang="en-US" sz="2400" dirty="0" smtClean="0">
                <a:solidFill>
                  <a:srgbClr val="FF0000"/>
                </a:solidFill>
                <a:latin typeface="Barlow Semi Condensed" panose="020B060402020202020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Barlow Semi Condensed" panose="020B0604020202020204" charset="0"/>
              </a:rPr>
              <a:t>xe</a:t>
            </a:r>
            <a:endParaRPr lang="en-US" sz="2400" dirty="0">
              <a:solidFill>
                <a:srgbClr val="FF0000"/>
              </a:solidFill>
              <a:latin typeface="Barlow Semi Condensed" panose="020B0604020202020204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33231" y="1105264"/>
            <a:ext cx="11789100" cy="268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dk1"/>
              </a:buClr>
              <a:buSzPts val="1100"/>
            </a:pPr>
            <a:r>
              <a:rPr lang="en-US" sz="2000" dirty="0" err="1">
                <a:latin typeface="Barlow Semi Condensed" panose="020B0604020202020204" charset="0"/>
              </a:rPr>
              <a:t>C</a:t>
            </a:r>
            <a:r>
              <a:rPr lang="en-US" sz="2000" dirty="0" err="1" smtClean="0">
                <a:latin typeface="Barlow Semi Condensed" panose="020B0604020202020204" charset="0"/>
              </a:rPr>
              <a:t>húng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>
                <a:latin typeface="Barlow Semi Condensed" panose="020B0604020202020204" charset="0"/>
              </a:rPr>
              <a:t>ta </a:t>
            </a:r>
            <a:r>
              <a:rPr lang="en-US" sz="2000" dirty="0" err="1">
                <a:latin typeface="Barlow Semi Condensed" panose="020B0604020202020204" charset="0"/>
              </a:rPr>
              <a:t>đang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thời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kỳ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nghiệp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4.0</a:t>
            </a:r>
          </a:p>
          <a:p>
            <a:pPr lvl="0" algn="just">
              <a:buClr>
                <a:schemeClr val="dk1"/>
              </a:buClr>
              <a:buSzPts val="1100"/>
            </a:pPr>
            <a:endParaRPr lang="en-US" sz="2000" dirty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C</a:t>
            </a:r>
            <a:r>
              <a:rPr lang="en-US" sz="2000" dirty="0" err="1" smtClean="0">
                <a:latin typeface="Barlow Semi Condensed" panose="020B0604020202020204" charset="0"/>
              </a:rPr>
              <a:t>ông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phát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mẽ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Xử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ảnh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nói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chung</a:t>
            </a:r>
            <a:r>
              <a:rPr lang="en-US" sz="2000" dirty="0">
                <a:latin typeface="Barlow Semi Condensed" panose="020B0604020202020204" charset="0"/>
              </a:rPr>
              <a:t> hay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nói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riêng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những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được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quan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tâm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nhiều</a:t>
            </a:r>
            <a:endParaRPr lang="en-US" sz="2000" dirty="0" smtClean="0">
              <a:latin typeface="Barlow Semi Condensed" panose="020B0604020202020204" charset="0"/>
            </a:endParaRPr>
          </a:p>
          <a:p>
            <a:pPr marL="457200" lvl="0" indent="-330200" algn="just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 smtClean="0">
                <a:latin typeface="Barlow Semi Condensed" panose="020B0604020202020204" charset="0"/>
              </a:rPr>
              <a:t>Ứng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dụng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lĩnh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vực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như</a:t>
            </a:r>
            <a:r>
              <a:rPr lang="en-US" sz="2000" dirty="0">
                <a:latin typeface="Barlow Semi Condensed" panose="020B0604020202020204" charset="0"/>
              </a:rPr>
              <a:t>: </a:t>
            </a:r>
            <a:r>
              <a:rPr lang="en-US" sz="2000" dirty="0" err="1">
                <a:latin typeface="Barlow Semi Condensed" panose="020B0604020202020204" charset="0"/>
              </a:rPr>
              <a:t>tài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ngân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giáo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dục</a:t>
            </a:r>
            <a:r>
              <a:rPr lang="en-US" sz="2000" dirty="0">
                <a:latin typeface="Barlow Semi Condensed" panose="020B0604020202020204" charset="0"/>
              </a:rPr>
              <a:t>, y </a:t>
            </a:r>
            <a:r>
              <a:rPr lang="en-US" sz="2000" dirty="0" err="1">
                <a:latin typeface="Barlow Semi Condensed" panose="020B0604020202020204" charset="0"/>
              </a:rPr>
              <a:t>tế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giao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smtClean="0">
                <a:latin typeface="Barlow Semi Condensed" panose="020B0604020202020204" charset="0"/>
              </a:rPr>
              <a:t>…</a:t>
            </a:r>
          </a:p>
          <a:p>
            <a:pPr lvl="0" algn="just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Sự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bùng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nổ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kinh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tế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xã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hội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Nhu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cầu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đặt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ra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là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cần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có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hệ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thống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thông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minh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hỗ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trợ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tự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động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hóa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các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bãi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đỗ</a:t>
            </a:r>
            <a:r>
              <a:rPr lang="en-US" sz="2000" dirty="0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xe</a:t>
            </a:r>
            <a:endParaRPr lang="en-US" sz="20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747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132" y="113796"/>
            <a:ext cx="4835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TÀI LIỆU THAM KHẢO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9873" y="1049512"/>
            <a:ext cx="105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rlow Semi Condensed" panose="020B0604020202020204" charset="0"/>
              </a:rPr>
              <a:t>[1] </a:t>
            </a:r>
            <a:r>
              <a:rPr lang="en-US" sz="2000" dirty="0" err="1">
                <a:latin typeface="Barlow Semi Condensed" panose="020B0604020202020204" charset="0"/>
              </a:rPr>
              <a:t>Nguyễn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Tú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Hoàng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Thị</a:t>
            </a:r>
            <a:r>
              <a:rPr lang="en-US" sz="2000" dirty="0">
                <a:latin typeface="Barlow Semi Condensed" panose="020B0604020202020204" charset="0"/>
              </a:rPr>
              <a:t> Lam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Nguyễn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Thị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Thanh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</a:t>
            </a:r>
            <a:r>
              <a:rPr lang="en-US" sz="2000" dirty="0">
                <a:latin typeface="Barlow Semi Condensed" panose="020B0604020202020204" charset="0"/>
              </a:rPr>
              <a:t>, "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viết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tay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ron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chập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sâu</a:t>
            </a:r>
            <a:r>
              <a:rPr lang="en-US" sz="2000" dirty="0">
                <a:latin typeface="Barlow Semi Condensed" panose="020B0604020202020204" charset="0"/>
              </a:rPr>
              <a:t>" </a:t>
            </a:r>
            <a:r>
              <a:rPr lang="en-US" sz="2000" dirty="0" err="1">
                <a:latin typeface="Barlow Semi Condensed" panose="020B0604020202020204" charset="0"/>
              </a:rPr>
              <a:t>Tạp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Khoa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nhiên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nghệ</a:t>
            </a:r>
            <a:r>
              <a:rPr lang="en-US" sz="2000" dirty="0">
                <a:latin typeface="Barlow Semi Condensed" panose="020B0604020202020204" charset="0"/>
              </a:rPr>
              <a:t>, vol. 14, no. 1, p. 118, 2019. 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873" y="2069810"/>
            <a:ext cx="105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rlow Semi Condensed" panose="020B0604020202020204" charset="0"/>
              </a:rPr>
              <a:t>[2] </a:t>
            </a:r>
            <a:r>
              <a:rPr lang="en-US" sz="2000" dirty="0" err="1">
                <a:latin typeface="Barlow Semi Condensed" panose="020B0604020202020204" charset="0"/>
              </a:rPr>
              <a:t>Shervine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Amidi</a:t>
            </a:r>
            <a:r>
              <a:rPr lang="en-US" sz="2000" dirty="0">
                <a:latin typeface="Barlow Semi Condensed" panose="020B0604020202020204" charset="0"/>
              </a:rPr>
              <a:t> and </a:t>
            </a:r>
            <a:r>
              <a:rPr lang="en-US" sz="2000" dirty="0" err="1">
                <a:latin typeface="Barlow Semi Condensed" panose="020B0604020202020204" charset="0"/>
              </a:rPr>
              <a:t>Afshine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Amidi</a:t>
            </a:r>
            <a:r>
              <a:rPr lang="en-US" sz="2000" dirty="0">
                <a:latin typeface="Barlow Semi Condensed" panose="020B0604020202020204" charset="0"/>
              </a:rPr>
              <a:t>, "Convolutional Neural Networks," Stanford University, California, 2020.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9873" y="2785447"/>
            <a:ext cx="1053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arlow Semi Condensed" panose="020B0604020202020204" charset="0"/>
              </a:rPr>
              <a:t>[3] </a:t>
            </a:r>
            <a:r>
              <a:rPr lang="en-US" sz="2000" dirty="0" err="1">
                <a:latin typeface="Barlow Semi Condensed" panose="020B0604020202020204" charset="0"/>
              </a:rPr>
              <a:t>Nguyễn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Quang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Hoan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err="1">
                <a:latin typeface="Barlow Semi Condensed" panose="020B0604020202020204" charset="0"/>
              </a:rPr>
              <a:t>Phạm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Hưng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Nguyễn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Tài</a:t>
            </a:r>
            <a:r>
              <a:rPr lang="en-US" sz="2000" dirty="0">
                <a:latin typeface="Barlow Semi Condensed" panose="020B0604020202020204" charset="0"/>
              </a:rPr>
              <a:t>, "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viết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tay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Nơ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ron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chập</a:t>
            </a:r>
            <a:r>
              <a:rPr lang="en-US" sz="2000" dirty="0">
                <a:latin typeface="Barlow Semi Condensed" panose="020B0604020202020204" charset="0"/>
              </a:rPr>
              <a:t>" </a:t>
            </a:r>
            <a:r>
              <a:rPr lang="en-US" sz="2000" dirty="0" err="1">
                <a:latin typeface="Barlow Semi Condensed" panose="020B0604020202020204" charset="0"/>
              </a:rPr>
              <a:t>Tạp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Khoa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học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và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nghệ</a:t>
            </a:r>
            <a:r>
              <a:rPr lang="en-US" sz="2000" dirty="0">
                <a:latin typeface="Barlow Semi Condensed" panose="020B0604020202020204" charset="0"/>
              </a:rPr>
              <a:t>, vol. 24, no. 1, p. 5, 2019. 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9873" y="3577268"/>
            <a:ext cx="10534800" cy="116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Barlow Semi Condensed" panose="020B0604020202020204" charset="0"/>
              </a:rPr>
              <a:t>[4] </a:t>
            </a:r>
            <a:r>
              <a:rPr lang="en-US" sz="2000" dirty="0">
                <a:latin typeface="Barlow Semi Condensed" panose="020B0604020202020204" charset="0"/>
              </a:rPr>
              <a:t>"InceptionResNetV2," </a:t>
            </a:r>
            <a:r>
              <a:rPr lang="en-US" sz="2000" dirty="0" err="1">
                <a:latin typeface="Barlow Semi Condensed" panose="020B0604020202020204" charset="0"/>
              </a:rPr>
              <a:t>MathWorks</a:t>
            </a:r>
            <a:r>
              <a:rPr lang="en-US" sz="2000" dirty="0">
                <a:latin typeface="Barlow Semi Condensed" panose="020B0604020202020204" charset="0"/>
              </a:rPr>
              <a:t>, 2017. [Online]. Available: https://www.mathworks.com/help/deeplearning/ref/inceptionresnetv2.html.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9873" y="4386587"/>
            <a:ext cx="10534800" cy="1490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latin typeface="Barlow Semi Condensed" panose="020B0604020202020204" charset="0"/>
              </a:rPr>
              <a:t>[5] </a:t>
            </a:r>
            <a:r>
              <a:rPr lang="en-US" sz="2000" dirty="0">
                <a:latin typeface="Barlow Semi Condensed" panose="020B0604020202020204" charset="0"/>
              </a:rPr>
              <a:t>"</a:t>
            </a:r>
            <a:r>
              <a:rPr lang="en-US" sz="2000" dirty="0" err="1">
                <a:latin typeface="Barlow Semi Condensed" panose="020B0604020202020204" charset="0"/>
              </a:rPr>
              <a:t>Tổng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hợp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các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loại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Việt</a:t>
            </a:r>
            <a:r>
              <a:rPr lang="en-US" sz="2000" dirty="0">
                <a:latin typeface="Barlow Semi Condensed" panose="020B0604020202020204" charset="0"/>
              </a:rPr>
              <a:t> Nam </a:t>
            </a:r>
            <a:r>
              <a:rPr lang="en-US" sz="2000" dirty="0" err="1">
                <a:latin typeface="Barlow Semi Condensed" panose="020B0604020202020204" charset="0"/>
              </a:rPr>
              <a:t>hiện</a:t>
            </a:r>
            <a:r>
              <a:rPr lang="en-US" sz="2000" dirty="0">
                <a:latin typeface="Barlow Semi Condensed" panose="020B0604020202020204" charset="0"/>
              </a:rPr>
              <a:t> nay," </a:t>
            </a:r>
            <a:r>
              <a:rPr lang="en-US" sz="2000" dirty="0" err="1">
                <a:latin typeface="Barlow Semi Condensed" panose="020B0604020202020204" charset="0"/>
              </a:rPr>
              <a:t>Thư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pháp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luật</a:t>
            </a:r>
            <a:r>
              <a:rPr lang="en-US" sz="2000" dirty="0">
                <a:latin typeface="Barlow Semi Condensed" panose="020B0604020202020204" charset="0"/>
              </a:rPr>
              <a:t>, 2022. [Online]. Available: https://thuvienphapluat.vn/chinh-sach-phap-luat-moi/vn/thoi-su-phap-luat/tu-van-phap-luat/42297/tong-hop-cac-loai-bien-so-xe-tai-viet-nam-hien-nay.</a:t>
            </a:r>
            <a:endParaRPr lang="en-US" sz="2000" dirty="0">
              <a:latin typeface="Barlow Semi Condensed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4C713-E218-6D4F-8F10-3C634C628896}"/>
              </a:ext>
            </a:extLst>
          </p:cNvPr>
          <p:cNvSpPr txBox="1"/>
          <p:nvPr/>
        </p:nvSpPr>
        <p:spPr>
          <a:xfrm>
            <a:off x="7036657" y="2868310"/>
            <a:ext cx="3139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latin typeface="Barlow Semi Condensed" panose="020B0604020202020204"/>
              </a:rPr>
              <a:t>CẢM ƠN!</a:t>
            </a:r>
            <a:endParaRPr lang="en-VN" sz="5400" b="1" dirty="0">
              <a:solidFill>
                <a:srgbClr val="C00000"/>
              </a:solidFill>
              <a:latin typeface="Barlow Semi Condensed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545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431425" y="1387575"/>
            <a:ext cx="10894547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Tỉ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lệ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nhận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diện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ký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tự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chính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xác</a:t>
            </a:r>
            <a:endParaRPr sz="2000" b="0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522865" y="69669"/>
            <a:ext cx="1827851" cy="583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PHỤ LỤC</a:t>
            </a:r>
            <a:endParaRPr lang="en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8398" y="1707897"/>
            <a:ext cx="1086691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0">
              <a:buClr>
                <a:schemeClr val="accent1"/>
              </a:buClr>
              <a:buSzPts val="1600"/>
            </a:pPr>
            <a:endParaRPr lang="en-US" dirty="0">
              <a:latin typeface="Barlow Semi Condensed" panose="020B0604020202020204"/>
            </a:endParaRPr>
          </a:p>
          <a:p>
            <a:pPr marL="127000">
              <a:buClr>
                <a:schemeClr val="accent1"/>
              </a:buClr>
              <a:buSzPts val="1600"/>
            </a:pPr>
            <a:endParaRPr lang="en-US" sz="2000" dirty="0">
              <a:latin typeface="Barlow Semi Condensed" panose="020B0604020202020204" charset="0"/>
            </a:endParaRPr>
          </a:p>
          <a:p>
            <a:pPr marL="127000" lvl="0">
              <a:buClr>
                <a:schemeClr val="accent1"/>
              </a:buClr>
              <a:buSzPts val="1600"/>
            </a:pPr>
            <a:endParaRPr lang="en-US" sz="2000" dirty="0">
              <a:latin typeface="Barlow Semi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23512" y="1156283"/>
                <a:ext cx="4973334" cy="1292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0">
                  <a:buClr>
                    <a:schemeClr val="accent1"/>
                  </a:buClr>
                  <a:buSzPts val="1600"/>
                </a:pPr>
                <a:endParaRPr lang="en-US" sz="2000" i="1" dirty="0" smtClean="0">
                  <a:latin typeface="Barlow Semi Condensed" panose="020B0604020202020204"/>
                </a:endParaRPr>
              </a:p>
              <a:p>
                <a:pPr marL="127000">
                  <a:buClr>
                    <a:schemeClr val="accent1"/>
                  </a:buClr>
                  <a:buSzPts val="1600"/>
                </a:pPr>
                <a:r>
                  <a:rPr lang="en-US" sz="2000" dirty="0" err="1" smtClean="0">
                    <a:latin typeface="Barlow Semi Condensed" panose="020B0604020202020204"/>
                  </a:rPr>
                  <a:t>Acc</a:t>
                </a:r>
                <a:r>
                  <a:rPr lang="en-US" sz="2000" dirty="0" smtClean="0">
                    <a:latin typeface="Barlow Semi Condensed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ố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ượ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ý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ự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ự đ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á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đú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Barlow Semi Condensed" panose="020B0604020202020204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ổ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ố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á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ý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ự</m:t>
                        </m:r>
                      </m:den>
                    </m:f>
                  </m:oMath>
                </a14:m>
                <a:endParaRPr lang="en-US" sz="2000" dirty="0">
                  <a:latin typeface="Barlow Semi Condensed" panose="020B0604020202020204" charset="0"/>
                </a:endParaRPr>
              </a:p>
              <a:p>
                <a:pPr marL="127000" lvl="0">
                  <a:buClr>
                    <a:schemeClr val="accent1"/>
                  </a:buClr>
                  <a:buSzPts val="1600"/>
                </a:pPr>
                <a:endParaRPr lang="en-US" sz="2000" dirty="0">
                  <a:latin typeface="Barlow Semi Condensed" panose="020B060402020202020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2" y="1156283"/>
                <a:ext cx="4973334" cy="12925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2155;p38"/>
          <p:cNvSpPr txBox="1">
            <a:spLocks/>
          </p:cNvSpPr>
          <p:nvPr/>
        </p:nvSpPr>
        <p:spPr>
          <a:xfrm>
            <a:off x="431425" y="2692782"/>
            <a:ext cx="10894547" cy="804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Tỉ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lệ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dự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đoán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biển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số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xe</a:t>
            </a:r>
            <a:r>
              <a:rPr lang="en-US" sz="2000" b="0" dirty="0" smtClean="0">
                <a:solidFill>
                  <a:schemeClr val="tx1"/>
                </a:solidFill>
                <a:latin typeface="Barlow Semi Condensed" panose="020B0604020202020204" charset="0"/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  <a:latin typeface="Barlow Semi Condensed" panose="020B0604020202020204" charset="0"/>
              </a:rPr>
              <a:t>đúng</a:t>
            </a:r>
            <a:endParaRPr lang="en-US" sz="2000" b="0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23512" y="2423467"/>
                <a:ext cx="4973334" cy="1308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0">
                  <a:buClr>
                    <a:schemeClr val="accent1"/>
                  </a:buClr>
                  <a:buSzPts val="1600"/>
                </a:pPr>
                <a:endParaRPr lang="en-US" sz="2000" i="1" dirty="0" smtClean="0">
                  <a:latin typeface="Barlow Semi Condensed" panose="020B0604020202020204"/>
                </a:endParaRPr>
              </a:p>
              <a:p>
                <a:pPr marL="127000">
                  <a:buClr>
                    <a:schemeClr val="accent1"/>
                  </a:buClr>
                  <a:buSzPts val="1600"/>
                </a:pPr>
                <a:r>
                  <a:rPr lang="en-US" sz="2000" dirty="0" err="1" smtClean="0">
                    <a:latin typeface="Barlow Semi Condensed" panose="020B0604020202020204"/>
                  </a:rPr>
                  <a:t>Acc</a:t>
                </a:r>
                <a:r>
                  <a:rPr lang="en-US" sz="2000" dirty="0" smtClean="0">
                    <a:latin typeface="Barlow Semi Condensed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ố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ượ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bi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ể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ự đ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á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đú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dirty="0" smtClean="0">
                            <a:latin typeface="Barlow Semi Condensed" panose="020B0604020202020204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ổ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ng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ố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bi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ể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latin typeface="Barlow Semi Condensed" panose="020B0604020202020204"/>
                          </a:rPr>
                          <m:t>n</m:t>
                        </m:r>
                      </m:den>
                    </m:f>
                  </m:oMath>
                </a14:m>
                <a:endParaRPr lang="en-US" sz="2000" dirty="0">
                  <a:latin typeface="Barlow Semi Condensed" panose="020B0604020202020204" charset="0"/>
                </a:endParaRPr>
              </a:p>
              <a:p>
                <a:pPr marL="127000" lvl="0">
                  <a:buClr>
                    <a:schemeClr val="accent1"/>
                  </a:buClr>
                  <a:buSzPts val="1600"/>
                </a:pPr>
                <a:endParaRPr lang="en-US" sz="2000" dirty="0">
                  <a:latin typeface="Barlow Semi Condensed" panose="020B060402020202020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12" y="2423467"/>
                <a:ext cx="4973334" cy="1308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8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C69610-F53B-FA43-9339-37BBF2A1FA0B}"/>
              </a:ext>
            </a:extLst>
          </p:cNvPr>
          <p:cNvSpPr txBox="1"/>
          <p:nvPr/>
        </p:nvSpPr>
        <p:spPr>
          <a:xfrm>
            <a:off x="628021" y="41853"/>
            <a:ext cx="6107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Barlow Semi Condensed" panose="020B0604020202020204"/>
              </a:rPr>
              <a:t>NỘI DUNG CHÍNH</a:t>
            </a:r>
            <a:endParaRPr lang="en-VN" sz="2800" b="1" dirty="0">
              <a:solidFill>
                <a:schemeClr val="bg1"/>
              </a:solidFill>
              <a:latin typeface="Barlow Semi Condensed" panose="020B0604020202020204"/>
            </a:endParaRPr>
          </a:p>
        </p:txBody>
      </p:sp>
      <p:grpSp>
        <p:nvGrpSpPr>
          <p:cNvPr id="241" name="Google Shape;2130;p37"/>
          <p:cNvGrpSpPr/>
          <p:nvPr/>
        </p:nvGrpSpPr>
        <p:grpSpPr>
          <a:xfrm>
            <a:off x="578767" y="4733809"/>
            <a:ext cx="781028" cy="903455"/>
            <a:chOff x="731647" y="3806675"/>
            <a:chExt cx="635100" cy="734704"/>
          </a:xfrm>
        </p:grpSpPr>
        <p:grpSp>
          <p:nvGrpSpPr>
            <p:cNvPr id="242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47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CF294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44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5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50" name="Google Shape;2139;p37"/>
          <p:cNvSpPr txBox="1">
            <a:spLocks/>
          </p:cNvSpPr>
          <p:nvPr/>
        </p:nvSpPr>
        <p:spPr>
          <a:xfrm>
            <a:off x="1524869" y="1594704"/>
            <a:ext cx="9282466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 smtClean="0">
                <a:latin typeface="Barlow Semi Condensed" panose="020B0604020202020204" charset="0"/>
              </a:rPr>
              <a:t>Tổng quan đề tài, mục tiêu và phương hướng giải quyết</a:t>
            </a:r>
            <a:endParaRPr lang="vi-VN" sz="2000" dirty="0">
              <a:latin typeface="Barlow Semi Condensed" panose="020B0604020202020204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1" name="Google Shape;2140;p37"/>
          <p:cNvSpPr txBox="1">
            <a:spLocks/>
          </p:cNvSpPr>
          <p:nvPr/>
        </p:nvSpPr>
        <p:spPr>
          <a:xfrm>
            <a:off x="1524869" y="1182805"/>
            <a:ext cx="3762621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 smtClean="0">
                <a:solidFill>
                  <a:srgbClr val="CF2941"/>
                </a:solidFill>
                <a:latin typeface="Barlow Semi Condensed" panose="020B0604020202020204" charset="0"/>
              </a:rPr>
              <a:t>GIỚI THIỆU CHUNG</a:t>
            </a:r>
            <a:endParaRPr lang="en-US" sz="2400" dirty="0">
              <a:solidFill>
                <a:srgbClr val="CF2941"/>
              </a:solidFill>
              <a:latin typeface="Barlow Semi Condensed" panose="020B0604020202020204" charset="0"/>
            </a:endParaRPr>
          </a:p>
        </p:txBody>
      </p:sp>
      <p:sp>
        <p:nvSpPr>
          <p:cNvPr id="252" name="Google Shape;2141;p37"/>
          <p:cNvSpPr txBox="1">
            <a:spLocks/>
          </p:cNvSpPr>
          <p:nvPr/>
        </p:nvSpPr>
        <p:spPr>
          <a:xfrm>
            <a:off x="1524869" y="2276896"/>
            <a:ext cx="408920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vi-VN" sz="2400" dirty="0" smtClean="0">
                <a:solidFill>
                  <a:srgbClr val="CF2941"/>
                </a:solidFill>
                <a:latin typeface="Barlow Semi Condensed" panose="020B0604020202020204" charset="0"/>
              </a:rPr>
              <a:t>CƠ SỞ LÝ THUYẾT</a:t>
            </a:r>
            <a:endParaRPr lang="vi-VN" sz="2400" dirty="0">
              <a:solidFill>
                <a:srgbClr val="CF2941"/>
              </a:solidFill>
              <a:latin typeface="Barlow Semi Condensed" panose="020B0604020202020204" charset="0"/>
            </a:endParaRPr>
          </a:p>
        </p:txBody>
      </p:sp>
      <p:sp>
        <p:nvSpPr>
          <p:cNvPr id="253" name="Google Shape;2142;p37"/>
          <p:cNvSpPr txBox="1">
            <a:spLocks/>
          </p:cNvSpPr>
          <p:nvPr/>
        </p:nvSpPr>
        <p:spPr>
          <a:xfrm>
            <a:off x="1524869" y="2707880"/>
            <a:ext cx="9902824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 smtClean="0">
                <a:latin typeface="Barlow Semi Condensed" panose="020B0604020202020204" charset="0"/>
              </a:rPr>
              <a:t>Kiến thức công nghệ liên quan sẽ sử dụng khi xây dựng chương trình</a:t>
            </a:r>
            <a:endParaRPr lang="vi-VN" sz="2000" dirty="0">
              <a:latin typeface="Barlow Semi Condensed" panose="020B0604020202020204" charset="0"/>
            </a:endParaRPr>
          </a:p>
        </p:txBody>
      </p:sp>
      <p:sp>
        <p:nvSpPr>
          <p:cNvPr id="254" name="Google Shape;2143;p37"/>
          <p:cNvSpPr txBox="1">
            <a:spLocks/>
          </p:cNvSpPr>
          <p:nvPr/>
        </p:nvSpPr>
        <p:spPr>
          <a:xfrm>
            <a:off x="1524869" y="3413243"/>
            <a:ext cx="886445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vi-VN" sz="2400" dirty="0" smtClean="0">
                <a:solidFill>
                  <a:srgbClr val="CF2941"/>
                </a:solidFill>
                <a:latin typeface="Barlow Semi Condensed" panose="020B0604020202020204" charset="0"/>
              </a:rPr>
              <a:t>XÂY DỰNG CHƯƠNG TRÌNH</a:t>
            </a:r>
            <a:endParaRPr lang="vi-VN" sz="2400" dirty="0">
              <a:solidFill>
                <a:srgbClr val="CF2941"/>
              </a:solidFill>
              <a:latin typeface="Barlow Semi Condensed" panose="020B0604020202020204" charset="0"/>
            </a:endParaRPr>
          </a:p>
        </p:txBody>
      </p:sp>
      <p:sp>
        <p:nvSpPr>
          <p:cNvPr id="255" name="Google Shape;2144;p37"/>
          <p:cNvSpPr txBox="1">
            <a:spLocks/>
          </p:cNvSpPr>
          <p:nvPr/>
        </p:nvSpPr>
        <p:spPr>
          <a:xfrm>
            <a:off x="1524869" y="3938537"/>
            <a:ext cx="906475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 smtClean="0">
                <a:latin typeface="Barlow Semi Condensed" panose="020B0604020202020204" charset="0"/>
              </a:rPr>
              <a:t>Xây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dựng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mô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hình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dự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đoán</a:t>
            </a:r>
            <a:r>
              <a:rPr lang="en-US" sz="2000" dirty="0" smtClean="0">
                <a:latin typeface="Barlow Semi Condensed" panose="020B0604020202020204" charset="0"/>
              </a:rPr>
              <a:t>, website demo </a:t>
            </a:r>
            <a:r>
              <a:rPr lang="en-US" sz="2000" dirty="0" err="1" smtClean="0">
                <a:latin typeface="Barlow Semi Condensed" panose="020B0604020202020204" charset="0"/>
              </a:rPr>
              <a:t>và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đánh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giá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kết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quả</a:t>
            </a: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256" name="Google Shape;2145;p37"/>
          <p:cNvSpPr txBox="1">
            <a:spLocks/>
          </p:cNvSpPr>
          <p:nvPr/>
        </p:nvSpPr>
        <p:spPr>
          <a:xfrm>
            <a:off x="1524869" y="4739900"/>
            <a:ext cx="8725119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vi-VN" sz="2400" dirty="0" smtClean="0">
                <a:solidFill>
                  <a:srgbClr val="CF2941"/>
                </a:solidFill>
                <a:latin typeface="Barlow Semi Condensed" panose="020B0604020202020204" charset="0"/>
              </a:rPr>
              <a:t>KẾT LUẬN VÀ PHƯƠNG HƯỚNG PHÁT TRIỂN</a:t>
            </a:r>
            <a:endParaRPr lang="vi-VN" sz="2400" dirty="0">
              <a:solidFill>
                <a:srgbClr val="CF2941"/>
              </a:solidFill>
              <a:latin typeface="Barlow Semi Condensed" panose="020B0604020202020204" charset="0"/>
            </a:endParaRPr>
          </a:p>
        </p:txBody>
      </p:sp>
      <p:sp>
        <p:nvSpPr>
          <p:cNvPr id="257" name="Google Shape;2146;p37"/>
          <p:cNvSpPr txBox="1">
            <a:spLocks/>
          </p:cNvSpPr>
          <p:nvPr/>
        </p:nvSpPr>
        <p:spPr>
          <a:xfrm>
            <a:off x="1524869" y="5226782"/>
            <a:ext cx="9003793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 smtClean="0">
                <a:latin typeface="Barlow Semi Condensed" panose="020B0604020202020204" charset="0"/>
              </a:rPr>
              <a:t>Tổng kết, đưa ra phương hướng phát triển</a:t>
            </a:r>
            <a:endParaRPr lang="vi-VN" sz="2000" dirty="0">
              <a:latin typeface="Barlow Semi Condensed" panose="020B0604020202020204" charset="0"/>
            </a:endParaRPr>
          </a:p>
        </p:txBody>
      </p:sp>
      <p:sp>
        <p:nvSpPr>
          <p:cNvPr id="261" name="Google Shape;2150;p37"/>
          <p:cNvSpPr txBox="1">
            <a:spLocks/>
          </p:cNvSpPr>
          <p:nvPr/>
        </p:nvSpPr>
        <p:spPr>
          <a:xfrm>
            <a:off x="644608" y="4950533"/>
            <a:ext cx="64922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04</a:t>
            </a:r>
            <a:endParaRPr lang="en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pSp>
        <p:nvGrpSpPr>
          <p:cNvPr id="262" name="Google Shape;2130;p37"/>
          <p:cNvGrpSpPr/>
          <p:nvPr/>
        </p:nvGrpSpPr>
        <p:grpSpPr>
          <a:xfrm>
            <a:off x="562180" y="3504292"/>
            <a:ext cx="781028" cy="903455"/>
            <a:chOff x="731647" y="3806675"/>
            <a:chExt cx="635100" cy="734704"/>
          </a:xfrm>
        </p:grpSpPr>
        <p:grpSp>
          <p:nvGrpSpPr>
            <p:cNvPr id="263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68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CF294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6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6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0" name="Google Shape;2150;p37"/>
          <p:cNvSpPr txBox="1">
            <a:spLocks/>
          </p:cNvSpPr>
          <p:nvPr/>
        </p:nvSpPr>
        <p:spPr>
          <a:xfrm>
            <a:off x="628021" y="3721016"/>
            <a:ext cx="64922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03</a:t>
            </a:r>
            <a:endParaRPr lang="en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pSp>
        <p:nvGrpSpPr>
          <p:cNvPr id="271" name="Google Shape;2130;p37"/>
          <p:cNvGrpSpPr/>
          <p:nvPr/>
        </p:nvGrpSpPr>
        <p:grpSpPr>
          <a:xfrm>
            <a:off x="545563" y="2398559"/>
            <a:ext cx="781028" cy="903455"/>
            <a:chOff x="731647" y="3806675"/>
            <a:chExt cx="635100" cy="734704"/>
          </a:xfrm>
        </p:grpSpPr>
        <p:grpSp>
          <p:nvGrpSpPr>
            <p:cNvPr id="272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77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CF294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50;p37"/>
          <p:cNvSpPr txBox="1">
            <a:spLocks/>
          </p:cNvSpPr>
          <p:nvPr/>
        </p:nvSpPr>
        <p:spPr>
          <a:xfrm>
            <a:off x="578675" y="2617135"/>
            <a:ext cx="64922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02</a:t>
            </a:r>
            <a:endParaRPr lang="en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pSp>
        <p:nvGrpSpPr>
          <p:cNvPr id="280" name="Google Shape;2130;p37"/>
          <p:cNvGrpSpPr/>
          <p:nvPr/>
        </p:nvGrpSpPr>
        <p:grpSpPr>
          <a:xfrm>
            <a:off x="578767" y="1280755"/>
            <a:ext cx="781028" cy="903455"/>
            <a:chOff x="731647" y="3806675"/>
            <a:chExt cx="635100" cy="734704"/>
          </a:xfrm>
        </p:grpSpPr>
        <p:grpSp>
          <p:nvGrpSpPr>
            <p:cNvPr id="28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86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CF294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83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4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5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88" name="Google Shape;2150;p37"/>
          <p:cNvSpPr txBox="1">
            <a:spLocks/>
          </p:cNvSpPr>
          <p:nvPr/>
        </p:nvSpPr>
        <p:spPr>
          <a:xfrm>
            <a:off x="644608" y="1497479"/>
            <a:ext cx="64922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01</a:t>
            </a:r>
            <a:endParaRPr lang="en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8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2716951" y="3564538"/>
            <a:ext cx="6731847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smtClean="0">
                <a:solidFill>
                  <a:schemeClr val="tx1"/>
                </a:solidFill>
                <a:latin typeface="Barlow Semi Condensed" panose="020B0604020202020204" charset="0"/>
              </a:rPr>
              <a:t>GIỚI THIỆU CHUNG</a:t>
            </a:r>
            <a:endParaRPr sz="4700" b="1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4599075" y="201472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dirty="0" smtClean="0">
                <a:latin typeface="Barlow Semi Condensed" panose="020B0604020202020204" charset="0"/>
              </a:rPr>
              <a:t>1</a:t>
            </a:r>
            <a:endParaRPr lang="en" sz="96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6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idx="4294967295"/>
          </p:nvPr>
        </p:nvSpPr>
        <p:spPr>
          <a:xfrm>
            <a:off x="704329" y="1055355"/>
            <a:ext cx="10017035" cy="155539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solidFill>
                  <a:schemeClr val="tx1"/>
                </a:solidFill>
                <a:latin typeface="Barlow Semi Condensed" panose="020B0604020202020204" charset="0"/>
              </a:rPr>
              <a:t>TỔNG QUAN ĐỀ TÀI</a:t>
            </a:r>
            <a:r>
              <a:rPr lang="en-US" sz="2400" dirty="0" smtClean="0">
                <a:latin typeface="Barlow Semi Condensed" panose="020B0604020202020204" charset="0"/>
              </a:rPr>
              <a:t/>
            </a:r>
            <a:br>
              <a:rPr lang="en-US" sz="2400" dirty="0" smtClean="0">
                <a:latin typeface="Barlow Semi Condensed" panose="020B0604020202020204" charset="0"/>
              </a:rPr>
            </a:br>
            <a:r>
              <a:rPr lang="en-US" sz="2400" dirty="0" smtClean="0">
                <a:latin typeface="Barlow Semi Condensed" panose="020B0604020202020204" charset="0"/>
              </a:rPr>
              <a:t/>
            </a:r>
            <a:br>
              <a:rPr lang="en-US" sz="2400" dirty="0" smtClean="0">
                <a:latin typeface="Barlow Semi Condensed" panose="020B0604020202020204" charset="0"/>
              </a:rPr>
            </a:br>
            <a:r>
              <a:rPr lang="en-US" sz="2200" dirty="0" err="1" smtClean="0">
                <a:latin typeface="Barlow Semi Condensed" panose="020B0604020202020204" charset="0"/>
              </a:rPr>
              <a:t>Cơ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sở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lý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thuyết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về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xử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lý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ảnh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nhận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dạng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ký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tự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quang</a:t>
            </a:r>
            <a:r>
              <a:rPr lang="en-US" sz="2200" dirty="0" smtClean="0">
                <a:latin typeface="Barlow Semi Condensed" panose="020B0604020202020204" charset="0"/>
              </a:rPr>
              <a:t>, </a:t>
            </a:r>
            <a:r>
              <a:rPr lang="en-US" sz="2200" dirty="0" err="1" smtClean="0">
                <a:latin typeface="Barlow Semi Condensed" panose="020B0604020202020204" charset="0"/>
              </a:rPr>
              <a:t>học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sâu</a:t>
            </a:r>
            <a:r>
              <a:rPr lang="en-US" sz="2200" dirty="0" smtClean="0">
                <a:latin typeface="Barlow Semi Condensed" panose="020B0604020202020204" charset="0"/>
              </a:rPr>
              <a:t>, … </a:t>
            </a:r>
            <a:br>
              <a:rPr lang="en-US" sz="2200" dirty="0" smtClean="0">
                <a:latin typeface="Barlow Semi Condensed" panose="020B0604020202020204" charset="0"/>
              </a:rPr>
            </a:br>
            <a:r>
              <a:rPr lang="en-US" sz="2200" dirty="0" err="1" smtClean="0">
                <a:latin typeface="Barlow Semi Condensed" panose="020B0604020202020204" charset="0"/>
              </a:rPr>
              <a:t>Bài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toán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cụ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thể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là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nhận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diện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biển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số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xe</a:t>
            </a:r>
            <a:r>
              <a:rPr lang="en-US" sz="2200" dirty="0" smtClean="0">
                <a:latin typeface="Barlow Semi Condensed" panose="020B0604020202020204" charset="0"/>
              </a:rPr>
              <a:t> ô </a:t>
            </a:r>
            <a:r>
              <a:rPr lang="en-US" sz="2200" dirty="0" err="1" smtClean="0">
                <a:latin typeface="Barlow Semi Condensed" panose="020B0604020202020204" charset="0"/>
              </a:rPr>
              <a:t>tô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Việt</a:t>
            </a:r>
            <a:r>
              <a:rPr lang="en-US" sz="2200" dirty="0" smtClean="0">
                <a:latin typeface="Barlow Semi Condensed" panose="020B0604020202020204" charset="0"/>
              </a:rPr>
              <a:t> Nam </a:t>
            </a:r>
            <a:r>
              <a:rPr lang="en-US" sz="2200" dirty="0" err="1" smtClean="0">
                <a:latin typeface="Barlow Semi Condensed" panose="020B0604020202020204" charset="0"/>
              </a:rPr>
              <a:t>khi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xe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ra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vào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các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bãi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đỗ</a:t>
            </a:r>
            <a:r>
              <a:rPr lang="en-US" sz="2200" dirty="0" smtClean="0">
                <a:latin typeface="Barlow Semi Condensed" panose="020B0604020202020204" charset="0"/>
              </a:rPr>
              <a:t> </a:t>
            </a:r>
            <a:r>
              <a:rPr lang="en-US" sz="2200" dirty="0" err="1" smtClean="0">
                <a:latin typeface="Barlow Semi Condensed" panose="020B0604020202020204" charset="0"/>
              </a:rPr>
              <a:t>xe</a:t>
            </a:r>
            <a:r>
              <a:rPr lang="en-US" sz="2200" dirty="0" smtClean="0">
                <a:latin typeface="Barlow Semi Condensed" panose="020B0604020202020204" charset="0"/>
              </a:rPr>
              <a:t>.</a:t>
            </a:r>
            <a:r>
              <a:rPr lang="en-US" sz="2400" dirty="0" smtClean="0">
                <a:latin typeface="Barlow Semi Condensed" panose="020B0604020202020204" charset="0"/>
              </a:rPr>
              <a:t/>
            </a:r>
            <a:br>
              <a:rPr lang="en-US" sz="2400" dirty="0" smtClean="0">
                <a:latin typeface="Barlow Semi Condensed" panose="020B0604020202020204" charset="0"/>
              </a:rPr>
            </a:br>
            <a:endParaRPr lang="en-US" sz="2400" dirty="0">
              <a:latin typeface="Barlow Semi Condensed" panose="020B060402020202020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idx="4294967295"/>
          </p:nvPr>
        </p:nvSpPr>
        <p:spPr>
          <a:xfrm>
            <a:off x="704330" y="4334740"/>
            <a:ext cx="9563089" cy="2098963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2400" dirty="0" smtClean="0">
                <a:solidFill>
                  <a:schemeClr val="tx1"/>
                </a:solidFill>
                <a:latin typeface="Barlow Semi Condensed" panose="020B0604020202020204" charset="0"/>
              </a:rPr>
              <a:t>MỤC TIÊU</a:t>
            </a:r>
            <a:r>
              <a:rPr lang="en-US" sz="1800" dirty="0" smtClean="0">
                <a:latin typeface="Barlow Semi Condensed" panose="020B0604020202020204" charset="0"/>
              </a:rPr>
              <a:t/>
            </a:r>
            <a:br>
              <a:rPr lang="en-US" sz="1800" dirty="0" smtClean="0">
                <a:latin typeface="Barlow Semi Condensed" panose="020B0604020202020204" charset="0"/>
              </a:rPr>
            </a:br>
            <a:r>
              <a:rPr lang="en-US" sz="1800" dirty="0" smtClean="0">
                <a:latin typeface="Barlow Semi Condensed" panose="020B0604020202020204" charset="0"/>
              </a:rPr>
              <a:t/>
            </a:r>
            <a:br>
              <a:rPr lang="en-US" sz="1800" dirty="0" smtClean="0">
                <a:latin typeface="Barlow Semi Condensed" panose="020B0604020202020204" charset="0"/>
              </a:rPr>
            </a:br>
            <a:r>
              <a:rPr lang="en-US" sz="2000" dirty="0" err="1" smtClean="0">
                <a:latin typeface="Barlow Semi Condensed" panose="020B0604020202020204" charset="0"/>
              </a:rPr>
              <a:t>Xây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dựng</a:t>
            </a:r>
            <a:r>
              <a:rPr lang="en-US" sz="2000" dirty="0" smtClean="0">
                <a:latin typeface="Barlow Semi Condensed" panose="020B0604020202020204" charset="0"/>
              </a:rPr>
              <a:t> Website </a:t>
            </a:r>
            <a:r>
              <a:rPr lang="en-US" sz="2000" dirty="0" err="1">
                <a:latin typeface="Barlow Semi Condensed" panose="020B0604020202020204" charset="0"/>
              </a:rPr>
              <a:t>hỗ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minh</a:t>
            </a:r>
            <a:br>
              <a:rPr lang="en-US" sz="2000" dirty="0" smtClean="0">
                <a:latin typeface="Barlow Semi Condensed" panose="020B0604020202020204" charset="0"/>
              </a:rPr>
            </a:br>
            <a:r>
              <a:rPr lang="en-US" sz="2000" dirty="0" err="1" smtClean="0">
                <a:latin typeface="Barlow Semi Condensed" panose="020B0604020202020204" charset="0"/>
              </a:rPr>
              <a:t>Đưa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ra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tin </a:t>
            </a:r>
            <a:r>
              <a:rPr lang="en-US" sz="2000" dirty="0" err="1">
                <a:latin typeface="Barlow Semi Condensed" panose="020B0604020202020204" charset="0"/>
              </a:rPr>
              <a:t>về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chủ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cũng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thông</a:t>
            </a:r>
            <a:r>
              <a:rPr lang="en-US" sz="2000" dirty="0">
                <a:latin typeface="Barlow Semi Condensed" panose="020B0604020202020204" charset="0"/>
              </a:rPr>
              <a:t> tin </a:t>
            </a:r>
            <a:r>
              <a:rPr lang="en-US" sz="2000" dirty="0" err="1">
                <a:latin typeface="Barlow Semi Condensed" panose="020B0604020202020204" charset="0"/>
              </a:rPr>
              <a:t>quản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hiện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bãi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đỗ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xe</a:t>
            </a:r>
            <a:r>
              <a:rPr lang="en-US" sz="1800" dirty="0" smtClean="0">
                <a:latin typeface="Barlow Semi Condensed" panose="020B0604020202020204" charset="0"/>
              </a:rPr>
              <a:t/>
            </a:r>
            <a:br>
              <a:rPr lang="en-US" sz="1800" dirty="0" smtClean="0">
                <a:latin typeface="Barlow Semi Condensed" panose="020B0604020202020204" charset="0"/>
              </a:rPr>
            </a:br>
            <a:endParaRPr lang="en-US" sz="1800" dirty="0">
              <a:latin typeface="Barlow Semi Condensed" panose="020B0604020202020204" charset="0"/>
            </a:endParaRPr>
          </a:p>
        </p:txBody>
      </p:sp>
      <p:pic>
        <p:nvPicPr>
          <p:cNvPr id="8" name="Picture 7" descr="C:\Users\LEGION\Desktop\Do_an\lam-bien-so-dai-oto-otoso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65" y="2666948"/>
            <a:ext cx="5373164" cy="1667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8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20283" y="1415065"/>
            <a:ext cx="4953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>
                <a:latin typeface="Barlow Semi Condensed" panose="020B0604020202020204" charset="0"/>
              </a:rPr>
              <a:t>Thu </a:t>
            </a:r>
            <a:r>
              <a:rPr lang="en-US" sz="2000" dirty="0" err="1">
                <a:latin typeface="Barlow Semi Condensed" panose="020B0604020202020204" charset="0"/>
              </a:rPr>
              <a:t>thập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endParaRPr lang="en-US" sz="2000" dirty="0">
              <a:latin typeface="Barlow Semi Condensed" panose="020B0604020202020204" charset="0"/>
            </a:endParaRPr>
          </a:p>
          <a:p>
            <a:pPr marL="127000" lvl="0">
              <a:buClr>
                <a:schemeClr val="accent1"/>
              </a:buClr>
              <a:buSzPts val="1600"/>
            </a:pP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945" y="77354"/>
            <a:ext cx="637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arlow Semi Condensed" panose="020B0604020202020204" charset="0"/>
              </a:rPr>
              <a:t>PHƯƠNG HƯỚNG GIẢI QUYẾT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0283" y="1986148"/>
            <a:ext cx="81324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tool </a:t>
            </a:r>
            <a:r>
              <a:rPr lang="en-US" sz="2000" dirty="0" err="1">
                <a:latin typeface="Barlow Semi Condensed" panose="020B0604020202020204" charset="0"/>
              </a:rPr>
              <a:t>mã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nguồn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mở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labelImg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gán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nhãn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liệu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0283" y="2579288"/>
            <a:ext cx="10821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InceptionResNetV2 </a:t>
            </a:r>
            <a:r>
              <a:rPr lang="en-US" sz="2000" dirty="0" err="1">
                <a:latin typeface="Barlow Semi Condensed" panose="020B0604020202020204" charset="0"/>
              </a:rPr>
              <a:t>của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Nơ-ron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tích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chập</a:t>
            </a:r>
            <a:r>
              <a:rPr lang="en-US" sz="2000" dirty="0">
                <a:latin typeface="Barlow Semi Condensed" panose="020B0604020202020204" charset="0"/>
              </a:rPr>
              <a:t> CNN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huấn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luyện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mô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hình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0282" y="3200436"/>
            <a:ext cx="10406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thư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viện</a:t>
            </a:r>
            <a:r>
              <a:rPr lang="en-US" sz="2000" dirty="0">
                <a:latin typeface="Barlow Semi Condensed" panose="020B0604020202020204" charset="0"/>
              </a:rPr>
              <a:t> Tesseract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nhận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dạng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xe</a:t>
            </a:r>
            <a:endParaRPr lang="en-US" sz="2000" dirty="0">
              <a:latin typeface="Barlow Semi Condensed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2965" y="3793576"/>
            <a:ext cx="107461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30200"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sz="2000" dirty="0" err="1">
                <a:latin typeface="Barlow Semi Condensed" panose="020B0604020202020204" charset="0"/>
              </a:rPr>
              <a:t>Sử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framework Flask </a:t>
            </a:r>
            <a:r>
              <a:rPr lang="en-US" sz="2000" dirty="0" err="1">
                <a:latin typeface="Barlow Semi Condensed" panose="020B0604020202020204" charset="0"/>
              </a:rPr>
              <a:t>để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tạo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nên</a:t>
            </a:r>
            <a:r>
              <a:rPr lang="en-US" sz="2000" dirty="0">
                <a:latin typeface="Barlow Semi Condensed" panose="020B0604020202020204" charset="0"/>
              </a:rPr>
              <a:t> Website </a:t>
            </a:r>
            <a:r>
              <a:rPr lang="en-US" sz="2000" dirty="0" err="1">
                <a:latin typeface="Barlow Semi Condensed" panose="020B0604020202020204" charset="0"/>
              </a:rPr>
              <a:t>hệ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thống</a:t>
            </a:r>
            <a:endParaRPr lang="en-US" sz="2000" dirty="0"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1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5;p38"/>
          <p:cNvSpPr txBox="1">
            <a:spLocks noGrp="1"/>
          </p:cNvSpPr>
          <p:nvPr>
            <p:ph type="title"/>
          </p:nvPr>
        </p:nvSpPr>
        <p:spPr>
          <a:xfrm>
            <a:off x="2716951" y="3564538"/>
            <a:ext cx="6731847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dirty="0" smtClean="0">
                <a:solidFill>
                  <a:schemeClr val="tx1"/>
                </a:solidFill>
                <a:latin typeface="Barlow Semi Condensed" panose="020B0604020202020204" charset="0"/>
              </a:rPr>
              <a:t>CƠ SỞ LÝ THUYẾT</a:t>
            </a:r>
            <a:endParaRPr sz="4700" b="1" dirty="0">
              <a:solidFill>
                <a:schemeClr val="tx1"/>
              </a:solidFill>
              <a:latin typeface="Barlow Semi Condensed" panose="020B0604020202020204" charset="0"/>
            </a:endParaRPr>
          </a:p>
        </p:txBody>
      </p:sp>
      <p:sp>
        <p:nvSpPr>
          <p:cNvPr id="6" name="Google Shape;2156;p38"/>
          <p:cNvSpPr txBox="1">
            <a:spLocks/>
          </p:cNvSpPr>
          <p:nvPr/>
        </p:nvSpPr>
        <p:spPr>
          <a:xfrm>
            <a:off x="4599075" y="201472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dirty="0">
                <a:latin typeface="Barlow Semi Condensed" panose="020B060402020202020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018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7338" y="200890"/>
            <a:ext cx="5867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arlow Semi Condensed" panose="020B0604020202020204" charset="0"/>
              </a:rPr>
              <a:t>BIỂN SỐ XE Ô TÔ TẠI VIỆT NAM</a:t>
            </a:r>
            <a:endParaRPr lang="en-US" sz="24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674" y="3240479"/>
            <a:ext cx="107699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Barlow Semi Condensed" panose="020B0604020202020204" charset="0"/>
              </a:rPr>
              <a:t>Dạng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dài</a:t>
            </a:r>
            <a:r>
              <a:rPr lang="en-US" sz="2000" dirty="0" smtClean="0">
                <a:latin typeface="Barlow Semi Condensed" panose="020B0604020202020204" charset="0"/>
              </a:rPr>
              <a:t>: 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hàng</a:t>
            </a:r>
            <a:r>
              <a:rPr lang="en-US" sz="2000" dirty="0">
                <a:latin typeface="Barlow Semi Condensed" panose="020B0604020202020204" charset="0"/>
              </a:rPr>
              <a:t>, 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>
                <a:latin typeface="Barlow Semi Condensed" panose="020B0604020202020204" charset="0"/>
              </a:rPr>
              <a:t>110 </a:t>
            </a:r>
            <a:r>
              <a:rPr lang="en-US" sz="2000" dirty="0" smtClean="0">
                <a:latin typeface="Barlow Semi Condensed" panose="020B0604020202020204" charset="0"/>
              </a:rPr>
              <a:t>x 470 mm</a:t>
            </a: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r>
              <a:rPr lang="en-US" sz="2000" dirty="0" err="1">
                <a:latin typeface="Barlow Semi Condensed" panose="020B0604020202020204" charset="0"/>
              </a:rPr>
              <a:t>Số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lượng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ký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tự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[7,9], 80x40 mm</a:t>
            </a: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r>
              <a:rPr lang="en-US" sz="2000" dirty="0" err="1" smtClean="0">
                <a:latin typeface="Barlow Semi Condensed" panose="020B0604020202020204" charset="0"/>
              </a:rPr>
              <a:t>Chữ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số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màu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đen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trên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nền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biển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màu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 smtClean="0">
                <a:latin typeface="Barlow Semi Condensed" panose="020B0604020202020204" charset="0"/>
              </a:rPr>
              <a:t>trắng</a:t>
            </a:r>
            <a:endParaRPr lang="en-US" sz="2000" dirty="0" smtClean="0">
              <a:latin typeface="Barlow Semi Condensed" panose="020B0604020202020204" charset="0"/>
            </a:endParaRPr>
          </a:p>
          <a:p>
            <a:endParaRPr lang="en-US" sz="2000" dirty="0" smtClean="0">
              <a:latin typeface="Barlow Semi Condensed" panose="020B0604020202020204" charset="0"/>
            </a:endParaRPr>
          </a:p>
          <a:p>
            <a:r>
              <a:rPr lang="en-US" sz="2000" dirty="0" err="1">
                <a:latin typeface="Barlow Semi Condensed" panose="020B0604020202020204" charset="0"/>
              </a:rPr>
              <a:t>S</a:t>
            </a:r>
            <a:r>
              <a:rPr lang="en-US" sz="2000" dirty="0" err="1" smtClean="0">
                <a:latin typeface="Barlow Semi Condensed" panose="020B0604020202020204" charset="0"/>
              </a:rPr>
              <a:t>ử</a:t>
            </a:r>
            <a:r>
              <a:rPr lang="en-US" sz="2000" dirty="0" smtClean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dụng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lần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lượt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một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trong</a:t>
            </a:r>
            <a:r>
              <a:rPr lang="en-US" sz="2000" dirty="0">
                <a:latin typeface="Barlow Semi Condensed" panose="020B0604020202020204" charset="0"/>
              </a:rPr>
              <a:t> 20 </a:t>
            </a:r>
            <a:r>
              <a:rPr lang="en-US" sz="2000" dirty="0" err="1">
                <a:latin typeface="Barlow Semi Condensed" panose="020B0604020202020204" charset="0"/>
              </a:rPr>
              <a:t>chữ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err="1">
                <a:latin typeface="Barlow Semi Condensed" panose="020B0604020202020204" charset="0"/>
              </a:rPr>
              <a:t>cái</a:t>
            </a:r>
            <a:r>
              <a:rPr lang="en-US" sz="2000" dirty="0">
                <a:latin typeface="Barlow Semi Condensed" panose="020B0604020202020204" charset="0"/>
              </a:rPr>
              <a:t> </a:t>
            </a:r>
            <a:r>
              <a:rPr lang="en-US" sz="2000" dirty="0" smtClean="0">
                <a:latin typeface="Barlow Semi Condensed" panose="020B0604020202020204" charset="0"/>
              </a:rPr>
              <a:t>: </a:t>
            </a:r>
            <a:r>
              <a:rPr lang="en-US" sz="2000" dirty="0">
                <a:latin typeface="Barlow Semi Condensed" panose="020B0604020202020204" charset="0"/>
              </a:rPr>
              <a:t>A, B, C, D, E, F, G, H, K, L, M, N, P, S, T, U, V, X, Y, Z</a:t>
            </a:r>
          </a:p>
        </p:txBody>
      </p:sp>
      <p:pic>
        <p:nvPicPr>
          <p:cNvPr id="8" name="Picture 7" descr="C:\Users\LEGION\Desktop\Do_an\lam-bien-so-dai-oto-otoso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37" y="1072090"/>
            <a:ext cx="7954046" cy="1636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4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6FCE6C7D-5145-D642-8249-E62ABCD24FEC}" vid="{AF678485-2C44-2A46-90EA-7CDB4E6BBC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2666</TotalTime>
  <Words>1748</Words>
  <Application>Microsoft Office PowerPoint</Application>
  <PresentationFormat>Widescreen</PresentationFormat>
  <Paragraphs>191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Barlow Semi Condensed</vt:lpstr>
      <vt:lpstr>Calibri</vt:lpstr>
      <vt:lpstr>Cambria Math</vt:lpstr>
      <vt:lpstr>Lato</vt:lpstr>
      <vt:lpstr>Roboto</vt:lpstr>
      <vt:lpstr>Times New Roman</vt:lpstr>
      <vt:lpstr>Theme3</vt:lpstr>
      <vt:lpstr>Hội đồng chấm đồ án tốt nghiệp   Sinh viên khóa 2018 </vt:lpstr>
      <vt:lpstr>PowerPoint Presentation</vt:lpstr>
      <vt:lpstr>PowerPoint Presentation</vt:lpstr>
      <vt:lpstr>PowerPoint Presentation</vt:lpstr>
      <vt:lpstr>GIỚI THIỆU CHUNG</vt:lpstr>
      <vt:lpstr>TỔNG QUAN ĐỀ TÀI  Cơ sở lý thuyết về xử lý ảnh, nhận dạng ký tự quang, học sâu, …  Bài toán cụ thể là nhận diện biển số xe ô tô Việt Nam khi xe ra vào các bãi đỗ xe. </vt:lpstr>
      <vt:lpstr>PowerPoint Presentation</vt:lpstr>
      <vt:lpstr>CƠ SỞ LÝ THUYẾT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XÂY DỰNG CHƯƠNG TRÌNH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 VÀ PHƯƠNG HƯỚNG PHÁT TRIỂN</vt:lpstr>
      <vt:lpstr>PowerPoint Presentation</vt:lpstr>
      <vt:lpstr>PowerPoint Presentation</vt:lpstr>
      <vt:lpstr>PowerPoint Presentation</vt:lpstr>
      <vt:lpstr>PowerPoint Presentation</vt:lpstr>
      <vt:lpstr>Tỉ lệ nhận diện ký tự chính xác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Park</dc:creator>
  <cp:lastModifiedBy>LEGION</cp:lastModifiedBy>
  <cp:revision>197</cp:revision>
  <cp:lastPrinted>2021-12-12T17:58:00Z</cp:lastPrinted>
  <dcterms:created xsi:type="dcterms:W3CDTF">2021-07-02T03:27:43Z</dcterms:created>
  <dcterms:modified xsi:type="dcterms:W3CDTF">2023-01-08T06:59:11Z</dcterms:modified>
</cp:coreProperties>
</file>